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7" r:id="rId2"/>
    <p:sldId id="259" r:id="rId3"/>
    <p:sldId id="295" r:id="rId4"/>
    <p:sldId id="301" r:id="rId5"/>
    <p:sldId id="294" r:id="rId6"/>
    <p:sldId id="310" r:id="rId7"/>
    <p:sldId id="261" r:id="rId8"/>
    <p:sldId id="298" r:id="rId9"/>
    <p:sldId id="302" r:id="rId10"/>
    <p:sldId id="303" r:id="rId11"/>
    <p:sldId id="263" r:id="rId12"/>
    <p:sldId id="304" r:id="rId13"/>
    <p:sldId id="264" r:id="rId14"/>
    <p:sldId id="266" r:id="rId15"/>
    <p:sldId id="312" r:id="rId16"/>
    <p:sldId id="299" r:id="rId17"/>
    <p:sldId id="269" r:id="rId18"/>
    <p:sldId id="311" r:id="rId19"/>
    <p:sldId id="268" r:id="rId20"/>
    <p:sldId id="271" r:id="rId21"/>
    <p:sldId id="272" r:id="rId22"/>
    <p:sldId id="273" r:id="rId23"/>
    <p:sldId id="274" r:id="rId24"/>
    <p:sldId id="275" r:id="rId25"/>
    <p:sldId id="276" r:id="rId26"/>
    <p:sldId id="279" r:id="rId27"/>
    <p:sldId id="280" r:id="rId28"/>
    <p:sldId id="278" r:id="rId29"/>
    <p:sldId id="308" r:id="rId30"/>
    <p:sldId id="300" r:id="rId31"/>
    <p:sldId id="281" r:id="rId32"/>
    <p:sldId id="309" r:id="rId33"/>
    <p:sldId id="306" r:id="rId34"/>
    <p:sldId id="260" r:id="rId35"/>
    <p:sldId id="282" r:id="rId36"/>
    <p:sldId id="287" r:id="rId37"/>
    <p:sldId id="288" r:id="rId38"/>
    <p:sldId id="296" r:id="rId39"/>
    <p:sldId id="289" r:id="rId40"/>
    <p:sldId id="307" r:id="rId41"/>
    <p:sldId id="290" r:id="rId42"/>
  </p:sldIdLst>
  <p:sldSz cx="12192000" cy="6858000"/>
  <p:notesSz cx="6858000" cy="9144000"/>
  <p:embeddedFontLst>
    <p:embeddedFont>
      <p:font typeface="맑은 고딕" panose="020B0503020000020004" pitchFamily="50" charset="-127"/>
      <p:regular r:id="rId44"/>
      <p:bold r:id="rId45"/>
    </p:embeddedFont>
    <p:embeddedFont>
      <p:font typeface="문체부 훈민정음체" panose="02020603020101020101" pitchFamily="18" charset="-127"/>
      <p:regular r:id="rId46"/>
    </p:embeddedFont>
    <p:embeddedFont>
      <p:font typeface="조선일보명조" panose="02030304000000000000" pitchFamily="18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1F6"/>
    <a:srgbClr val="FFC000"/>
    <a:srgbClr val="EE7F31"/>
    <a:srgbClr val="5A9BD5"/>
    <a:srgbClr val="A6A6A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42" autoAdjust="0"/>
    <p:restoredTop sz="80896" autoAdjust="0"/>
  </p:normalViewPr>
  <p:slideViewPr>
    <p:cSldViewPr snapToGrid="0">
      <p:cViewPr varScale="1">
        <p:scale>
          <a:sx n="68" d="100"/>
          <a:sy n="68" d="100"/>
        </p:scale>
        <p:origin x="884" y="5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5795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E4B85-983F-4750-9EBC-B0A4A03E250A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5100C-437C-49FC-A78C-6C9D0D911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699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자금성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A63E0-DA9F-4B9C-85E6-9912FE966BB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073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5100C-437C-49FC-A78C-6C9D0D911E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013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이상치</a:t>
            </a:r>
            <a:endParaRPr lang="en-US" altLang="ko-KR" dirty="0"/>
          </a:p>
          <a:p>
            <a:r>
              <a:rPr lang="ko-KR" altLang="en-US" dirty="0"/>
              <a:t>최저 </a:t>
            </a:r>
            <a:r>
              <a:rPr lang="en-US" altLang="ko-KR" dirty="0"/>
              <a:t>: </a:t>
            </a:r>
            <a:r>
              <a:rPr lang="ko-KR" altLang="en-US" dirty="0" err="1"/>
              <a:t>메르스</a:t>
            </a:r>
            <a:endParaRPr lang="en-US" altLang="ko-KR" dirty="0"/>
          </a:p>
          <a:p>
            <a:r>
              <a:rPr lang="ko-KR" altLang="en-US" dirty="0"/>
              <a:t>최대 </a:t>
            </a:r>
            <a:r>
              <a:rPr lang="en-US" altLang="ko-KR" dirty="0"/>
              <a:t>: </a:t>
            </a:r>
            <a:r>
              <a:rPr lang="ko-KR" altLang="en-US" dirty="0"/>
              <a:t>사드</a:t>
            </a:r>
            <a:endParaRPr lang="en-US" altLang="ko-KR" dirty="0"/>
          </a:p>
          <a:p>
            <a:r>
              <a:rPr lang="ko-KR" altLang="en-US" dirty="0"/>
              <a:t>경복궁 외국인</a:t>
            </a:r>
            <a:endParaRPr lang="en-US" altLang="ko-KR" dirty="0"/>
          </a:p>
          <a:p>
            <a:r>
              <a:rPr lang="ko-KR" altLang="en-US" dirty="0"/>
              <a:t>이상치 두개 </a:t>
            </a:r>
            <a:r>
              <a:rPr lang="en-US" altLang="ko-KR" dirty="0"/>
              <a:t>: </a:t>
            </a:r>
            <a:r>
              <a:rPr lang="ko-KR" altLang="en-US" dirty="0" err="1"/>
              <a:t>메르스</a:t>
            </a:r>
            <a:r>
              <a:rPr lang="en-US" altLang="ko-KR" dirty="0"/>
              <a:t>/ (</a:t>
            </a:r>
            <a:r>
              <a:rPr lang="ko-KR" altLang="en-US" dirty="0"/>
              <a:t>일본지진</a:t>
            </a:r>
            <a:r>
              <a:rPr lang="en-US" altLang="ko-KR" dirty="0"/>
              <a:t>, </a:t>
            </a:r>
            <a:r>
              <a:rPr lang="ko-KR" altLang="en-US" dirty="0" err="1"/>
              <a:t>지카바이러스</a:t>
            </a:r>
            <a:r>
              <a:rPr lang="en-US" altLang="ko-KR" dirty="0"/>
              <a:t>, </a:t>
            </a:r>
            <a:r>
              <a:rPr lang="ko-KR" altLang="en-US" dirty="0"/>
              <a:t>사드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-&gt;</a:t>
            </a:r>
            <a:r>
              <a:rPr lang="ko-KR" altLang="en-US" dirty="0" err="1"/>
              <a:t>메르스</a:t>
            </a:r>
            <a:r>
              <a:rPr lang="ko-KR" altLang="en-US" dirty="0"/>
              <a:t> 이상치 해결해야한다고 판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5100C-437C-49FC-A78C-6C9D0D911ED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42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메르스</a:t>
            </a:r>
            <a:r>
              <a:rPr lang="ko-KR" altLang="en-US" dirty="0"/>
              <a:t> 전 </a:t>
            </a:r>
            <a:r>
              <a:rPr lang="ko-KR" altLang="en-US" dirty="0" err="1"/>
              <a:t>플랏</a:t>
            </a:r>
            <a:endParaRPr lang="en-US" altLang="ko-KR" dirty="0"/>
          </a:p>
          <a:p>
            <a:r>
              <a:rPr lang="ko-KR" altLang="en-US" dirty="0"/>
              <a:t>정상화필요 </a:t>
            </a:r>
            <a:r>
              <a:rPr lang="en-US" altLang="ko-KR" dirty="0"/>
              <a:t>-&gt; </a:t>
            </a:r>
            <a:r>
              <a:rPr lang="ko-KR" altLang="en-US" dirty="0"/>
              <a:t>로그</a:t>
            </a:r>
            <a:r>
              <a:rPr lang="en-US" altLang="ko-KR" dirty="0"/>
              <a:t>/</a:t>
            </a:r>
            <a:r>
              <a:rPr lang="ko-KR" altLang="en-US" dirty="0"/>
              <a:t>차분</a:t>
            </a:r>
            <a:r>
              <a:rPr lang="en-US" altLang="ko-KR" dirty="0"/>
              <a:t>/</a:t>
            </a:r>
            <a:r>
              <a:rPr lang="ko-KR" altLang="en-US" dirty="0" err="1"/>
              <a:t>로그차분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 err="1"/>
              <a:t>로그차분</a:t>
            </a:r>
            <a:r>
              <a:rPr lang="ko-KR" altLang="en-US" dirty="0"/>
              <a:t> 결정</a:t>
            </a:r>
            <a:r>
              <a:rPr lang="en-US" altLang="ko-KR" dirty="0"/>
              <a:t>!!</a:t>
            </a:r>
          </a:p>
          <a:p>
            <a:r>
              <a:rPr lang="ko-KR" altLang="en-US" dirty="0" err="1"/>
              <a:t>로그차분</a:t>
            </a:r>
            <a:r>
              <a:rPr lang="ko-KR" altLang="en-US" dirty="0"/>
              <a:t> </a:t>
            </a:r>
            <a:r>
              <a:rPr lang="ko-KR" altLang="en-US" dirty="0" err="1"/>
              <a:t>플랏</a:t>
            </a:r>
            <a:r>
              <a:rPr lang="ko-KR" altLang="en-US" dirty="0"/>
              <a:t> </a:t>
            </a:r>
            <a:r>
              <a:rPr lang="ko-KR" altLang="en-US" dirty="0" err="1"/>
              <a:t>둘중에</a:t>
            </a:r>
            <a:r>
              <a:rPr lang="ko-KR" altLang="en-US" dirty="0"/>
              <a:t> 고르기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5100C-437C-49FC-A78C-6C9D0D911ED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070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메로스</a:t>
            </a:r>
            <a:r>
              <a:rPr lang="ko-KR" altLang="en-US" dirty="0"/>
              <a:t> 뒷부분 일본지진</a:t>
            </a:r>
            <a:r>
              <a:rPr lang="en-US" altLang="ko-KR" dirty="0"/>
              <a:t>/</a:t>
            </a:r>
            <a:r>
              <a:rPr lang="ko-KR" altLang="en-US" dirty="0" err="1"/>
              <a:t>지카바이러스</a:t>
            </a:r>
            <a:r>
              <a:rPr lang="en-US" altLang="ko-KR" dirty="0"/>
              <a:t>/</a:t>
            </a:r>
            <a:r>
              <a:rPr lang="ko-KR" altLang="en-US" dirty="0"/>
              <a:t>사드 등의 영향으로 너무 긴 구간에 이상치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5100C-437C-49FC-A78C-6C9D0D911ED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4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내국인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무료개방이나 야간개장 국내 행사에 의해 영향을 많이 받음 </a:t>
            </a:r>
            <a:r>
              <a:rPr lang="en-US" altLang="ko-KR" dirty="0"/>
              <a:t>-&gt; </a:t>
            </a:r>
            <a:r>
              <a:rPr lang="ko-KR" altLang="en-US" dirty="0"/>
              <a:t>모형화 잘 되었다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전체척으로 봤을 때 외부적인 요인에 의한 영향을 많이 받지않아서 모형화 가능했다 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5100C-437C-49FC-A78C-6C9D0D911ED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896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외국인</a:t>
            </a:r>
            <a:endParaRPr lang="en-US" altLang="ko-KR" dirty="0"/>
          </a:p>
          <a:p>
            <a:r>
              <a:rPr lang="en-US" altLang="ko-KR" dirty="0"/>
              <a:t>1) </a:t>
            </a:r>
            <a:r>
              <a:rPr lang="ko-KR" altLang="en-US" dirty="0"/>
              <a:t>전염병 자연재해 정치적 요인 등 다양한 외부적 요인에 의해서 변동성이 컸다</a:t>
            </a:r>
            <a:endParaRPr lang="en-US" altLang="ko-KR" dirty="0"/>
          </a:p>
          <a:p>
            <a:r>
              <a:rPr lang="en-US" altLang="ko-KR" dirty="0"/>
              <a:t>2) </a:t>
            </a:r>
            <a:r>
              <a:rPr lang="ko-KR" altLang="en-US" dirty="0"/>
              <a:t>사건이 있는 시점에서는 아예 상황이 달라져버려서 모형화 안됨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5100C-437C-49FC-A78C-6C9D0D911ED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243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Outlier </a:t>
            </a:r>
            <a:r>
              <a:rPr lang="ko-KR" altLang="en-US" dirty="0"/>
              <a:t>해결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5100C-437C-49FC-A78C-6C9D0D911E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185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Outlier </a:t>
            </a:r>
            <a:r>
              <a:rPr lang="ko-KR" altLang="en-US" dirty="0"/>
              <a:t>해결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5100C-437C-49FC-A78C-6C9D0D911E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528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Outlier </a:t>
            </a:r>
            <a:r>
              <a:rPr lang="ko-KR" altLang="en-US" dirty="0"/>
              <a:t>해결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5100C-437C-49FC-A78C-6C9D0D911ED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010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5100C-437C-49FC-A78C-6C9D0D911ED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44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5100C-437C-49FC-A78C-6C9D0D911E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282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5100C-437C-49FC-A78C-6C9D0D911ED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70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850481/413811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5100C-437C-49FC-A78C-6C9D0D911E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15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경복궁 내국인 전체 자료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5100C-437C-49FC-A78C-6C9D0D911E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805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07E968-2A7E-4405-A6B9-D7513FFA3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8D92FB-0F4C-4604-A85A-D422591C3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9C13A6-8FAC-42FB-A11B-899EF4D00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52F51-F1DA-4FBB-9A5B-258186431B99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41D9BF-3688-48A0-83D3-8FC423E15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A7A8E8-90D1-4E21-A9CA-BC4386F6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3FBD4-003D-4492-AC3B-C9F5E6460D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872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ACB1B-41D5-4138-9762-6E90A5AC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1D8DCC-4C60-4FA1-ADE0-BF62B4F99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1E7B51-30EE-4437-830F-F71C2B460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52F51-F1DA-4FBB-9A5B-258186431B99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5577E-7576-4031-BDFE-C34017E50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204FE9-5574-4C6F-814A-32C977F3C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3FBD4-003D-4492-AC3B-C9F5E6460D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989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D43975-57A1-481A-86E3-2E2665A2D5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00EE89-432A-407C-B32C-CEF3B9B3A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B2B882-6014-4B77-AA0E-06BC4C311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52F51-F1DA-4FBB-9A5B-258186431B99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498501-CE85-487C-8A98-501D73A92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4ED91-FB9E-4339-83DE-19EC96BC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3FBD4-003D-4492-AC3B-C9F5E6460D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18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A76C2-D38A-4871-92DB-5289E79B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7C779B-3B42-449C-A07E-BBD0F624B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45E049-B173-4120-8C09-5B87BF548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52F51-F1DA-4FBB-9A5B-258186431B99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F7523B-6800-4C9E-A5B6-7ED9CFBD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D72BD2-09E8-4B93-8061-A850EDDE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3FBD4-003D-4492-AC3B-C9F5E6460D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82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7B1F3-9326-4B73-9B16-8B805A0FF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8BB731-785A-4D15-B6C2-D83274A1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7073C1-EA1A-4B4D-9AA7-DA58923F1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52F51-F1DA-4FBB-9A5B-258186431B99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B049CA-2624-4A57-9FAB-2A090754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AEE7B-AA23-4E8E-9CB8-ECEC6BD35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3FBD4-003D-4492-AC3B-C9F5E6460D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542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6C393-0FE4-46A3-B0A9-4B4D09AE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FE9105-E721-451D-A0DF-E5D94E95C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4E8CED-887A-4F65-8DD4-0277580B5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D93BB0-B9DD-40FF-82F4-B4FE51FF7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52F51-F1DA-4FBB-9A5B-258186431B99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51AB83-8FFE-4399-91BE-7A2771976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55AD29-FFA6-4EDA-8622-2DD7A451A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3FBD4-003D-4492-AC3B-C9F5E6460D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46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F86D9-7B27-4151-A597-CB402F2C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765F0E-2651-4807-914F-8A802603A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0E7452-A5F0-4BE8-8893-4FE025997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33E3B7-01A6-45FD-9092-8C79E9346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19C4E7-5BC7-4342-90AD-857F75122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9A0F3B-ECFB-48EC-99A0-0812F8470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52F51-F1DA-4FBB-9A5B-258186431B99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9851E2-FFFB-4974-8824-5866794B9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FF8ED2-E5CE-400B-981B-7A4B8594F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3FBD4-003D-4492-AC3B-C9F5E6460D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2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48B4A-D6DF-45DB-BFC6-4501971C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F83819-924A-4097-966B-5FD97829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52F51-F1DA-4FBB-9A5B-258186431B99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779D4A-6344-4DB3-BC5A-34AC39BF4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D54EF9-CBED-4377-9BE5-0781085A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3FBD4-003D-4492-AC3B-C9F5E6460D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73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FC2DEB-A0BA-444F-B32A-983F816DC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52F51-F1DA-4FBB-9A5B-258186431B99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C90110-25F4-49B0-ACCC-260FC5B4E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58E09E-4C9A-4309-997A-40A82DBC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3FBD4-003D-4492-AC3B-C9F5E6460D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81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B92F2-9DF6-490E-B9D7-A3D668FE4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AA945A-CEDB-4952-BACE-E525CC65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0049CD-0891-4B1E-A884-5DAFC7876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48EDE6-4FD4-4B45-8FB9-C8A78F089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52F51-F1DA-4FBB-9A5B-258186431B99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ED6AB5-4DB1-4455-9DF8-BF0CEFDB7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9AE37-B913-4511-996E-7A226261A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3FBD4-003D-4492-AC3B-C9F5E6460D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63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FFB2A-7C56-4BDA-9832-D9464F45D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659D90-C1C5-4462-9FA8-336194376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7A5516-FC7C-4F71-841E-D47A3296A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F37BF2-9B73-4041-899C-5A41209DF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52F51-F1DA-4FBB-9A5B-258186431B99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3B5B9A-98EF-4446-A03E-9A515E89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316613-81D1-4C53-89E2-515C0E13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3FBD4-003D-4492-AC3B-C9F5E6460D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935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F44B30-77F1-4C2D-8A63-5463244AE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FB2278-831A-4270-9964-A1A33508B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AC7C6-90A7-4A73-9528-6E3574BE9B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52F51-F1DA-4FBB-9A5B-258186431B99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86E7D9-24FB-462E-AB1B-8A2533B5D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C8C45-3448-4354-ACB3-344D2DE480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3FBD4-003D-4492-AC3B-C9F5E6460D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1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5.wdp"/><Relationship Id="rId4" Type="http://schemas.microsoft.com/office/2007/relationships/hdphoto" Target="../media/hdphoto3.wdp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2C8BE7A-A1F6-41C0-B305-A916BAF3C8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18" t="7051" r="31447" b="20640"/>
          <a:stretch/>
        </p:blipFill>
        <p:spPr>
          <a:xfrm>
            <a:off x="4351959" y="1030723"/>
            <a:ext cx="3740512" cy="4362892"/>
          </a:xfrm>
          <a:prstGeom prst="ellipse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3EA25B-8D83-4223-A0EA-387B83E9798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  <a14:imgEffect>
                      <a14:sharpenSoften amount="-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1780">
            <a:off x="3687050" y="1302701"/>
            <a:ext cx="4750357" cy="44657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60B6B82-EB3E-4958-9991-EAA6F6A6B18F}"/>
              </a:ext>
            </a:extLst>
          </p:cNvPr>
          <p:cNvSpPr/>
          <p:nvPr/>
        </p:nvSpPr>
        <p:spPr>
          <a:xfrm>
            <a:off x="181815" y="221071"/>
            <a:ext cx="11818211" cy="6436179"/>
          </a:xfrm>
          <a:prstGeom prst="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07C08-AD89-45EB-BB4D-67842172BD3E}"/>
              </a:ext>
            </a:extLst>
          </p:cNvPr>
          <p:cNvSpPr txBox="1"/>
          <p:nvPr/>
        </p:nvSpPr>
        <p:spPr>
          <a:xfrm>
            <a:off x="9209993" y="4996207"/>
            <a:ext cx="334651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2016116298 </a:t>
            </a:r>
            <a:r>
              <a:rPr lang="ko-KR" altLang="en-US" sz="17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김류경</a:t>
            </a:r>
            <a:endParaRPr lang="ko-KR" altLang="en-US" sz="17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B15D62-A50B-4290-B80E-DB69A08252C4}"/>
              </a:ext>
            </a:extLst>
          </p:cNvPr>
          <p:cNvSpPr txBox="1"/>
          <p:nvPr/>
        </p:nvSpPr>
        <p:spPr>
          <a:xfrm>
            <a:off x="9209993" y="5384393"/>
            <a:ext cx="334651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2016110640 </a:t>
            </a:r>
            <a:r>
              <a:rPr lang="ko-KR" altLang="en-US" sz="17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김민형</a:t>
            </a:r>
            <a:endParaRPr lang="ko-KR" altLang="en-US" sz="17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9AB5AB-A4F3-44F8-8FE7-2FCE973D38CD}"/>
              </a:ext>
            </a:extLst>
          </p:cNvPr>
          <p:cNvSpPr txBox="1"/>
          <p:nvPr/>
        </p:nvSpPr>
        <p:spPr>
          <a:xfrm>
            <a:off x="9209993" y="5767281"/>
            <a:ext cx="334651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2014024036 </a:t>
            </a:r>
            <a:r>
              <a:rPr lang="ko-KR" altLang="en-US" sz="17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정재훈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E4D43-7092-4186-8974-3070E4C85648}"/>
              </a:ext>
            </a:extLst>
          </p:cNvPr>
          <p:cNvSpPr txBox="1"/>
          <p:nvPr/>
        </p:nvSpPr>
        <p:spPr>
          <a:xfrm>
            <a:off x="285204" y="380010"/>
            <a:ext cx="1261884" cy="62569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500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입장객 시계열 분석</a:t>
            </a:r>
            <a:endParaRPr lang="en-US" altLang="ko-KR" sz="3500" dirty="0"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3500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경복궁 내국인 및 외국인</a:t>
            </a:r>
            <a:endParaRPr lang="en-US" altLang="ko-KR" sz="3500" dirty="0"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AE474-41C9-41E9-923B-E12A87D602A9}"/>
              </a:ext>
            </a:extLst>
          </p:cNvPr>
          <p:cNvSpPr txBox="1"/>
          <p:nvPr/>
        </p:nvSpPr>
        <p:spPr>
          <a:xfrm>
            <a:off x="9235906" y="4591956"/>
            <a:ext cx="201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a typeface="조선일보명조" panose="02030304000000000000"/>
              </a:rPr>
              <a:t>7</a:t>
            </a:r>
            <a:r>
              <a:rPr lang="ko-KR" altLang="en-US" sz="2400" b="1" dirty="0">
                <a:ea typeface="조선일보명조" panose="02030304000000000000"/>
              </a:rPr>
              <a:t>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CA00C2-4A9A-4DE4-838A-2F00E24548C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  <a14:imgEffect>
                      <a14:sharpenSoften amount="-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1780">
            <a:off x="3687050" y="1353501"/>
            <a:ext cx="4750357" cy="446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86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6F04F63-A467-4208-8B4B-E92FE086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7" y="1745385"/>
            <a:ext cx="4762500" cy="3800475"/>
          </a:xfrm>
          <a:prstGeom prst="rect">
            <a:avLst/>
          </a:prstGeom>
        </p:spPr>
      </p:pic>
      <p:pic>
        <p:nvPicPr>
          <p:cNvPr id="11" name="그림 10" descr="스크린샷, 사람, 하늘이(가) 표시된 사진&#10;&#10;자동 생성된 설명">
            <a:extLst>
              <a:ext uri="{FF2B5EF4-FFF2-40B4-BE49-F238E27FC236}">
                <a16:creationId xmlns:a16="http://schemas.microsoft.com/office/drawing/2014/main" id="{CA22FBBC-1DBD-406C-AEC9-B0364C311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769" y="1512831"/>
            <a:ext cx="6210838" cy="445808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F3560A-60F0-4DCC-A2C0-4411C1ED2338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51A329-CE3B-425E-8754-7BB022A3B810}"/>
              </a:ext>
            </a:extLst>
          </p:cNvPr>
          <p:cNvSpPr txBox="1"/>
          <p:nvPr/>
        </p:nvSpPr>
        <p:spPr>
          <a:xfrm>
            <a:off x="1119322" y="528729"/>
            <a:ext cx="45062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 이상치 해결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0181F3-1B18-4D75-B5E8-F91D7F1437E7}"/>
              </a:ext>
            </a:extLst>
          </p:cNvPr>
          <p:cNvSpPr/>
          <p:nvPr/>
        </p:nvSpPr>
        <p:spPr>
          <a:xfrm>
            <a:off x="548337" y="2564167"/>
            <a:ext cx="4762500" cy="368002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9FFAD3-61C7-46F6-A8F1-3EE269B4F9F2}"/>
              </a:ext>
            </a:extLst>
          </p:cNvPr>
          <p:cNvSpPr/>
          <p:nvPr/>
        </p:nvSpPr>
        <p:spPr>
          <a:xfrm>
            <a:off x="548337" y="3222304"/>
            <a:ext cx="1350037" cy="368002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18FE0-6C83-4DC8-8B1B-C47E18B77967}"/>
              </a:ext>
            </a:extLst>
          </p:cNvPr>
          <p:cNvSpPr txBox="1"/>
          <p:nvPr/>
        </p:nvSpPr>
        <p:spPr>
          <a:xfrm>
            <a:off x="548338" y="2564167"/>
            <a:ext cx="4762500" cy="368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추석 연휴 </a:t>
            </a:r>
            <a:r>
              <a:rPr lang="en-US" altLang="ko-KR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+ </a:t>
            </a:r>
            <a:r>
              <a:rPr lang="ko-KR" altLang="en-US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무료 개방 행사</a:t>
            </a:r>
          </a:p>
        </p:txBody>
      </p:sp>
    </p:spTree>
    <p:extLst>
      <p:ext uri="{BB962C8B-B14F-4D97-AF65-F5344CB8AC3E}">
        <p14:creationId xmlns:p14="http://schemas.microsoft.com/office/powerpoint/2010/main" val="122046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770713384" descr="EMB000025245d35">
            <a:extLst>
              <a:ext uri="{FF2B5EF4-FFF2-40B4-BE49-F238E27FC236}">
                <a16:creationId xmlns:a16="http://schemas.microsoft.com/office/drawing/2014/main" id="{232FD165-B2F6-4ACE-8DF2-DC4D40F1E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369" y="1718876"/>
            <a:ext cx="7681745" cy="387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6F0B427-CDCB-4A99-B371-FAE6F8C626F2}"/>
              </a:ext>
            </a:extLst>
          </p:cNvPr>
          <p:cNvSpPr/>
          <p:nvPr/>
        </p:nvSpPr>
        <p:spPr>
          <a:xfrm>
            <a:off x="8710565" y="1867303"/>
            <a:ext cx="568557" cy="539068"/>
          </a:xfrm>
          <a:prstGeom prst="rect">
            <a:avLst/>
          </a:prstGeom>
          <a:blipFill dpi="0" rotWithShape="1">
            <a:blip r:embed="rId4">
              <a:alphaModFix amt="70000"/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9E360B7-B3C4-4F62-828B-D903896F3B9C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994844" y="1510746"/>
            <a:ext cx="159096" cy="356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73AF48A-8CD8-4185-B9C2-3C6DB518E9FD}"/>
              </a:ext>
            </a:extLst>
          </p:cNvPr>
          <p:cNvCxnSpPr/>
          <p:nvPr/>
        </p:nvCxnSpPr>
        <p:spPr>
          <a:xfrm>
            <a:off x="9159646" y="1516453"/>
            <a:ext cx="32799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2B96D67-9CE5-47B7-8190-DC270D63281A}"/>
              </a:ext>
            </a:extLst>
          </p:cNvPr>
          <p:cNvCxnSpPr/>
          <p:nvPr/>
        </p:nvCxnSpPr>
        <p:spPr>
          <a:xfrm>
            <a:off x="9487637" y="1291631"/>
            <a:ext cx="0" cy="4517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4D73BAC-F3CF-4D6F-AB0C-BA752C71CD15}"/>
              </a:ext>
            </a:extLst>
          </p:cNvPr>
          <p:cNvSpPr txBox="1"/>
          <p:nvPr/>
        </p:nvSpPr>
        <p:spPr>
          <a:xfrm>
            <a:off x="9501811" y="1113480"/>
            <a:ext cx="1421295" cy="36744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평균치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20BA13-CA4C-4019-ADB2-FEEDB428E601}"/>
              </a:ext>
            </a:extLst>
          </p:cNvPr>
          <p:cNvSpPr txBox="1"/>
          <p:nvPr/>
        </p:nvSpPr>
        <p:spPr>
          <a:xfrm>
            <a:off x="9501811" y="1511164"/>
            <a:ext cx="1421295" cy="36744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예측치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AF90E6-8AA4-44FC-B55A-99E144174295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55A14B-DECE-4620-9427-D2BB1E636BBA}"/>
              </a:ext>
            </a:extLst>
          </p:cNvPr>
          <p:cNvSpPr txBox="1"/>
          <p:nvPr/>
        </p:nvSpPr>
        <p:spPr>
          <a:xfrm>
            <a:off x="1119322" y="528729"/>
            <a:ext cx="45062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 이상치 해결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E8FA62B-74D3-4113-8068-00D986A2D7EC}"/>
              </a:ext>
            </a:extLst>
          </p:cNvPr>
          <p:cNvCxnSpPr/>
          <p:nvPr/>
        </p:nvCxnSpPr>
        <p:spPr>
          <a:xfrm>
            <a:off x="9498604" y="1303775"/>
            <a:ext cx="85136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45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_x771372768" descr="EMB000025245d39">
            <a:extLst>
              <a:ext uri="{FF2B5EF4-FFF2-40B4-BE49-F238E27FC236}">
                <a16:creationId xmlns:a16="http://schemas.microsoft.com/office/drawing/2014/main" id="{34A492F9-92AA-4E41-9C18-574AE1CB0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89" y="1810231"/>
            <a:ext cx="5253670" cy="323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976D44-34FB-4828-A0A3-35F9395DB212}"/>
              </a:ext>
            </a:extLst>
          </p:cNvPr>
          <p:cNvSpPr txBox="1"/>
          <p:nvPr/>
        </p:nvSpPr>
        <p:spPr>
          <a:xfrm>
            <a:off x="836651" y="5140973"/>
            <a:ext cx="537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무료개방 전까지의 내국인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F68311-6783-4444-AC93-2850F5FF6F27}"/>
              </a:ext>
            </a:extLst>
          </p:cNvPr>
          <p:cNvCxnSpPr/>
          <p:nvPr/>
        </p:nvCxnSpPr>
        <p:spPr>
          <a:xfrm>
            <a:off x="5881393" y="2031540"/>
            <a:ext cx="0" cy="26756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62A5E8-C063-4C4F-B64F-266853E3CA2D}"/>
              </a:ext>
            </a:extLst>
          </p:cNvPr>
          <p:cNvSpPr txBox="1"/>
          <p:nvPr/>
        </p:nvSpPr>
        <p:spPr>
          <a:xfrm>
            <a:off x="5790790" y="1991784"/>
            <a:ext cx="461665" cy="16990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2017</a:t>
            </a:r>
            <a:r>
              <a:rPr lang="ko-KR" altLang="en-US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 </a:t>
            </a:r>
            <a:r>
              <a:rPr lang="en-US" altLang="ko-KR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9</a:t>
            </a:r>
            <a:r>
              <a:rPr lang="ko-KR" altLang="en-US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E53C6-24BC-4778-BF08-8B0AD16F5418}"/>
              </a:ext>
            </a:extLst>
          </p:cNvPr>
          <p:cNvSpPr txBox="1"/>
          <p:nvPr/>
        </p:nvSpPr>
        <p:spPr>
          <a:xfrm>
            <a:off x="6848061" y="2214259"/>
            <a:ext cx="45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주기성 판단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81CFB-47C0-4380-9E34-C73D3FA81FD2}"/>
              </a:ext>
            </a:extLst>
          </p:cNvPr>
          <p:cNvSpPr txBox="1"/>
          <p:nvPr/>
        </p:nvSpPr>
        <p:spPr>
          <a:xfrm>
            <a:off x="6751981" y="2947029"/>
            <a:ext cx="485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SIN COS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조합으로 주기성 모형화 부적합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CED0CB-C786-440D-87A7-457572E8EAB8}"/>
              </a:ext>
            </a:extLst>
          </p:cNvPr>
          <p:cNvSpPr txBox="1"/>
          <p:nvPr/>
        </p:nvSpPr>
        <p:spPr>
          <a:xfrm>
            <a:off x="6848060" y="3650623"/>
            <a:ext cx="45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승법계절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ARIMA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모형을 활용하기로 결정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E09164-103D-40EC-A1DA-31732BA4375F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2EA384-3E8A-4B0C-A0A5-9D0C76595984}"/>
              </a:ext>
            </a:extLst>
          </p:cNvPr>
          <p:cNvSpPr txBox="1"/>
          <p:nvPr/>
        </p:nvSpPr>
        <p:spPr>
          <a:xfrm>
            <a:off x="1119322" y="528729"/>
            <a:ext cx="45062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 이상치 해결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F96978C-3BB6-4F5D-ABD8-E3DD289491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457" y="2610368"/>
            <a:ext cx="327955" cy="32795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11F24BA-B09B-42B3-851A-F06E368EA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772" y="3309418"/>
            <a:ext cx="327955" cy="3279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4325C4-1D6B-4EFA-9F89-C1F601DD7814}"/>
              </a:ext>
            </a:extLst>
          </p:cNvPr>
          <p:cNvSpPr txBox="1"/>
          <p:nvPr/>
        </p:nvSpPr>
        <p:spPr>
          <a:xfrm>
            <a:off x="6848060" y="4375401"/>
            <a:ext cx="456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이상치 대체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2DDBA2B-73A3-4C64-AAB8-7A1639C5E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772" y="4034196"/>
            <a:ext cx="327955" cy="3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4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_x771372768" descr="EMB000025245d39">
            <a:extLst>
              <a:ext uri="{FF2B5EF4-FFF2-40B4-BE49-F238E27FC236}">
                <a16:creationId xmlns:a16="http://schemas.microsoft.com/office/drawing/2014/main" id="{34A492F9-92AA-4E41-9C18-574AE1CB0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92" y="2201779"/>
            <a:ext cx="4624253" cy="294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976D44-34FB-4828-A0A3-35F9395DB212}"/>
              </a:ext>
            </a:extLst>
          </p:cNvPr>
          <p:cNvSpPr txBox="1"/>
          <p:nvPr/>
        </p:nvSpPr>
        <p:spPr>
          <a:xfrm>
            <a:off x="1070492" y="5152998"/>
            <a:ext cx="462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무료개방 전까지의 내국인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(~2018.09)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7088E-D660-4CE4-8AAB-CE36D77F2D1A}"/>
              </a:ext>
            </a:extLst>
          </p:cNvPr>
          <p:cNvSpPr txBox="1"/>
          <p:nvPr/>
        </p:nvSpPr>
        <p:spPr>
          <a:xfrm>
            <a:off x="7959423" y="4765105"/>
            <a:ext cx="537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로그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1E9618-62BB-4593-BC20-4F600C88C8DD}"/>
              </a:ext>
            </a:extLst>
          </p:cNvPr>
          <p:cNvGrpSpPr/>
          <p:nvPr/>
        </p:nvGrpSpPr>
        <p:grpSpPr>
          <a:xfrm>
            <a:off x="6801598" y="1694673"/>
            <a:ext cx="2930961" cy="2216683"/>
            <a:chOff x="6297970" y="1810231"/>
            <a:chExt cx="5253669" cy="3237537"/>
          </a:xfrm>
        </p:grpSpPr>
        <p:pic>
          <p:nvPicPr>
            <p:cNvPr id="3075" name="_x770714176" descr="EMB000025245d3b">
              <a:extLst>
                <a:ext uri="{FF2B5EF4-FFF2-40B4-BE49-F238E27FC236}">
                  <a16:creationId xmlns:a16="http://schemas.microsoft.com/office/drawing/2014/main" id="{FEC58407-2B3D-4ECA-9D99-12D6CE2E8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70" y="1810231"/>
              <a:ext cx="5253669" cy="3237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CC81724-96CE-48A3-8D16-4BECF6E2FBFB}"/>
                </a:ext>
              </a:extLst>
            </p:cNvPr>
            <p:cNvCxnSpPr>
              <a:cxnSpLocks/>
            </p:cNvCxnSpPr>
            <p:nvPr/>
          </p:nvCxnSpPr>
          <p:spPr>
            <a:xfrm>
              <a:off x="6554920" y="3214682"/>
              <a:ext cx="4996719" cy="101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1F5EF19-954A-40B8-9255-74C4B3966B16}"/>
              </a:ext>
            </a:extLst>
          </p:cNvPr>
          <p:cNvSpPr txBox="1"/>
          <p:nvPr/>
        </p:nvSpPr>
        <p:spPr>
          <a:xfrm>
            <a:off x="0" y="117416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단위를 줄여주고 분산의 안정화를 위해 로그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로그 차분 을 시도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681CEC-5E4B-4538-85A9-E91AF8257799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739469-E58D-4AD4-BEBB-CF4F646F0BE5}"/>
              </a:ext>
            </a:extLst>
          </p:cNvPr>
          <p:cNvSpPr txBox="1"/>
          <p:nvPr/>
        </p:nvSpPr>
        <p:spPr>
          <a:xfrm>
            <a:off x="1119322" y="528729"/>
            <a:ext cx="45062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 이상치 해결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49C388-04D8-41C1-80BE-90BDB20FD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093" y="3165359"/>
            <a:ext cx="850629" cy="8506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4E4554-1548-42A5-97BB-90085B98B8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30" y="4031547"/>
            <a:ext cx="3005757" cy="19949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F3DB05-61A7-4EDF-B028-DCA4D8C19327}"/>
              </a:ext>
            </a:extLst>
          </p:cNvPr>
          <p:cNvSpPr txBox="1"/>
          <p:nvPr/>
        </p:nvSpPr>
        <p:spPr>
          <a:xfrm>
            <a:off x="9583836" y="2553759"/>
            <a:ext cx="2129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로그 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차분</a:t>
            </a:r>
          </a:p>
        </p:txBody>
      </p:sp>
    </p:spTree>
    <p:extLst>
      <p:ext uri="{BB962C8B-B14F-4D97-AF65-F5344CB8AC3E}">
        <p14:creationId xmlns:p14="http://schemas.microsoft.com/office/powerpoint/2010/main" val="1446847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2A6D40-C8D6-44E3-B77F-21E11D86C0FE}"/>
              </a:ext>
            </a:extLst>
          </p:cNvPr>
          <p:cNvSpPr txBox="1"/>
          <p:nvPr/>
        </p:nvSpPr>
        <p:spPr>
          <a:xfrm>
            <a:off x="944222" y="5382982"/>
            <a:ext cx="693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로그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차분한 자료의 </a:t>
            </a:r>
            <a:r>
              <a:rPr lang="en-US" altLang="ko-KR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acf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pacf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097" name="_x96270960" descr="EMB000025245d3e">
            <a:extLst>
              <a:ext uri="{FF2B5EF4-FFF2-40B4-BE49-F238E27FC236}">
                <a16:creationId xmlns:a16="http://schemas.microsoft.com/office/drawing/2014/main" id="{32A1E18F-C02F-4363-A7A5-4B284269F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22" y="1790092"/>
            <a:ext cx="6937512" cy="352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B7F3E8-A845-4903-AB82-0E4D0DD9DB92}"/>
              </a:ext>
            </a:extLst>
          </p:cNvPr>
          <p:cNvSpPr txBox="1"/>
          <p:nvPr/>
        </p:nvSpPr>
        <p:spPr>
          <a:xfrm>
            <a:off x="8760263" y="3067849"/>
            <a:ext cx="236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계절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AR(1)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짐작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704111-9134-43B7-97B7-F0605F4D6D81}"/>
              </a:ext>
            </a:extLst>
          </p:cNvPr>
          <p:cNvSpPr txBox="1"/>
          <p:nvPr/>
        </p:nvSpPr>
        <p:spPr>
          <a:xfrm>
            <a:off x="8636066" y="2116288"/>
            <a:ext cx="2365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 단위로 봤을 때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시차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이후에 절단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5651BA-9230-4D4C-95AE-923338F75B07}"/>
              </a:ext>
            </a:extLst>
          </p:cNvPr>
          <p:cNvSpPr txBox="1"/>
          <p:nvPr/>
        </p:nvSpPr>
        <p:spPr>
          <a:xfrm>
            <a:off x="8785339" y="3711695"/>
            <a:ext cx="236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get.AIC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활용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B47C73-8CAD-4234-8067-699E19AD6344}"/>
              </a:ext>
            </a:extLst>
          </p:cNvPr>
          <p:cNvSpPr/>
          <p:nvPr/>
        </p:nvSpPr>
        <p:spPr>
          <a:xfrm>
            <a:off x="4383159" y="1924444"/>
            <a:ext cx="3419063" cy="3283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8720F-A7F4-4542-A8E7-9F04B8D42709}"/>
              </a:ext>
            </a:extLst>
          </p:cNvPr>
          <p:cNvSpPr txBox="1"/>
          <p:nvPr/>
        </p:nvSpPr>
        <p:spPr>
          <a:xfrm>
            <a:off x="8398216" y="4428121"/>
            <a:ext cx="3168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ARIMA(1,0,1)(1,0,1)[12]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8C9FF4-4894-4337-A802-4817DA2706A5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E7B7E2-FA08-47D0-BD04-C53AE55526B8}"/>
              </a:ext>
            </a:extLst>
          </p:cNvPr>
          <p:cNvSpPr txBox="1"/>
          <p:nvPr/>
        </p:nvSpPr>
        <p:spPr>
          <a:xfrm>
            <a:off x="1119322" y="528729"/>
            <a:ext cx="45062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 이상치 해결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2397C4F-8E2C-4488-AC92-685543F0A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292" y="2751968"/>
            <a:ext cx="327955" cy="3279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09A9620-C01C-48E2-B8A7-442E5C165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607" y="3416293"/>
            <a:ext cx="327955" cy="3279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670D2E-4975-4644-9A52-E3E0E9CD8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159" y="4090596"/>
            <a:ext cx="327955" cy="3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71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_x609304872" descr="EMB000025245d44">
            <a:extLst>
              <a:ext uri="{FF2B5EF4-FFF2-40B4-BE49-F238E27FC236}">
                <a16:creationId xmlns:a16="http://schemas.microsoft.com/office/drawing/2014/main" id="{273982D9-000A-4C40-86ED-D0118C84F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99" y="2117825"/>
            <a:ext cx="4703052" cy="297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_x609415992" descr="EMB000025245d6b">
            <a:extLst>
              <a:ext uri="{FF2B5EF4-FFF2-40B4-BE49-F238E27FC236}">
                <a16:creationId xmlns:a16="http://schemas.microsoft.com/office/drawing/2014/main" id="{59727F8A-7898-42EF-8993-46554FB9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058" y="2117825"/>
            <a:ext cx="5540175" cy="297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F6113D-9159-4616-9582-D5B232438C41}"/>
              </a:ext>
            </a:extLst>
          </p:cNvPr>
          <p:cNvSpPr txBox="1"/>
          <p:nvPr/>
        </p:nvSpPr>
        <p:spPr>
          <a:xfrm>
            <a:off x="0" y="161009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로그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차분한 자료 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ARIMA(1,0,1)(1,0,1)[12] 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모형화 후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잔차분석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42A1F-1667-4610-A38B-C91AA70BB3F3}"/>
              </a:ext>
            </a:extLst>
          </p:cNvPr>
          <p:cNvSpPr txBox="1"/>
          <p:nvPr/>
        </p:nvSpPr>
        <p:spPr>
          <a:xfrm>
            <a:off x="1010749" y="5198164"/>
            <a:ext cx="4703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ARIMA(1,0,1)(1,0,1)[12]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잔차플랏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BEEBC-9149-4DCD-AB1F-589F7F446405}"/>
              </a:ext>
            </a:extLst>
          </p:cNvPr>
          <p:cNvSpPr txBox="1"/>
          <p:nvPr/>
        </p:nvSpPr>
        <p:spPr>
          <a:xfrm>
            <a:off x="6429187" y="5201478"/>
            <a:ext cx="4703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ARIMA(1,0,1)(1,0,1)[12]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</a:t>
            </a:r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acf,pacf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A9EA5C-9B88-4EBC-9A17-A732FFF2F589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22084A-F669-4E63-8FB7-F4E1E1069F56}"/>
              </a:ext>
            </a:extLst>
          </p:cNvPr>
          <p:cNvSpPr txBox="1"/>
          <p:nvPr/>
        </p:nvSpPr>
        <p:spPr>
          <a:xfrm>
            <a:off x="1119322" y="528729"/>
            <a:ext cx="45062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 이상치 해결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28DC3F7-32A4-470D-B4F0-BF56D3F50EF6}"/>
              </a:ext>
            </a:extLst>
          </p:cNvPr>
          <p:cNvGrpSpPr/>
          <p:nvPr/>
        </p:nvGrpSpPr>
        <p:grpSpPr>
          <a:xfrm>
            <a:off x="0" y="3077344"/>
            <a:ext cx="12192768" cy="830997"/>
            <a:chOff x="0" y="3077344"/>
            <a:chExt cx="12192768" cy="83099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9F7B52-F2F5-4238-BC54-23C8FEEEE514}"/>
                </a:ext>
              </a:extLst>
            </p:cNvPr>
            <p:cNvSpPr/>
            <p:nvPr/>
          </p:nvSpPr>
          <p:spPr>
            <a:xfrm>
              <a:off x="768" y="3077344"/>
              <a:ext cx="12192000" cy="830997"/>
            </a:xfrm>
            <a:prstGeom prst="rect">
              <a:avLst/>
            </a:prstGeom>
            <a:solidFill>
              <a:schemeClr val="tx2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5C8A4BA-6D74-4365-BA3F-3A98A0054786}"/>
                </a:ext>
              </a:extLst>
            </p:cNvPr>
            <p:cNvSpPr txBox="1"/>
            <p:nvPr/>
          </p:nvSpPr>
          <p:spPr>
            <a:xfrm>
              <a:off x="0" y="3280847"/>
              <a:ext cx="1219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!WHITE NOISE!</a:t>
              </a:r>
              <a:endParaRPr lang="ko-KR" altLang="en-US" sz="22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126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F91EFE8-ACF0-4C31-9C2C-F5159755F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14865912" descr="EMB000025245d78">
            <a:extLst>
              <a:ext uri="{FF2B5EF4-FFF2-40B4-BE49-F238E27FC236}">
                <a16:creationId xmlns:a16="http://schemas.microsoft.com/office/drawing/2014/main" id="{56DC29FE-C00B-46A7-9DB7-25BEA3C26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307" y="2328125"/>
            <a:ext cx="5199063" cy="255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3978FC-C27C-4543-B975-3E35AAFE6602}"/>
              </a:ext>
            </a:extLst>
          </p:cNvPr>
          <p:cNvSpPr txBox="1"/>
          <p:nvPr/>
        </p:nvSpPr>
        <p:spPr>
          <a:xfrm>
            <a:off x="1" y="1846384"/>
            <a:ext cx="12191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!GOOD!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6755E0-9584-48C0-9CDA-0398FAA0588A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C433B0-A68D-4728-A2F7-E7215122CA46}"/>
              </a:ext>
            </a:extLst>
          </p:cNvPr>
          <p:cNvSpPr txBox="1"/>
          <p:nvPr/>
        </p:nvSpPr>
        <p:spPr>
          <a:xfrm>
            <a:off x="1119322" y="528729"/>
            <a:ext cx="45062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 이상치 해결</a:t>
            </a:r>
          </a:p>
        </p:txBody>
      </p:sp>
    </p:spTree>
    <p:extLst>
      <p:ext uri="{BB962C8B-B14F-4D97-AF65-F5344CB8AC3E}">
        <p14:creationId xmlns:p14="http://schemas.microsoft.com/office/powerpoint/2010/main" val="2445985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7AFDF-6C0B-4C13-B057-098C12E9AB04}"/>
              </a:ext>
            </a:extLst>
          </p:cNvPr>
          <p:cNvSpPr txBox="1"/>
          <p:nvPr/>
        </p:nvSpPr>
        <p:spPr>
          <a:xfrm>
            <a:off x="1" y="183644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log(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내국인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무료개방전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ARIMA(1,1,1)(1,0,1)[12] 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모형화 후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잔차분석</a:t>
            </a:r>
            <a:endParaRPr lang="en-US" altLang="ko-KR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F91EFE8-ACF0-4C31-9C2C-F5159755F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214872320" descr="EMB000025245d74">
            <a:extLst>
              <a:ext uri="{FF2B5EF4-FFF2-40B4-BE49-F238E27FC236}">
                <a16:creationId xmlns:a16="http://schemas.microsoft.com/office/drawing/2014/main" id="{980C694A-3967-4D87-816E-3A202E772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27" y="2563883"/>
            <a:ext cx="4815807" cy="245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214864544" descr="EMB000025245d76">
            <a:extLst>
              <a:ext uri="{FF2B5EF4-FFF2-40B4-BE49-F238E27FC236}">
                <a16:creationId xmlns:a16="http://schemas.microsoft.com/office/drawing/2014/main" id="{5A50621C-96C2-4C40-BDF9-344B6FBB9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67" y="2489340"/>
            <a:ext cx="4962185" cy="252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E9B3A3-9CD8-427F-8EAA-18E5E5C45498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988BC2-F954-41A1-92AB-CC78EFFA6601}"/>
              </a:ext>
            </a:extLst>
          </p:cNvPr>
          <p:cNvSpPr txBox="1"/>
          <p:nvPr/>
        </p:nvSpPr>
        <p:spPr>
          <a:xfrm>
            <a:off x="1119322" y="528729"/>
            <a:ext cx="45062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 이상치 해결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60E88-E6B3-439F-84F8-6B999640E2E7}"/>
              </a:ext>
            </a:extLst>
          </p:cNvPr>
          <p:cNvSpPr txBox="1"/>
          <p:nvPr/>
        </p:nvSpPr>
        <p:spPr>
          <a:xfrm>
            <a:off x="1010748" y="4999378"/>
            <a:ext cx="487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ARIMA(1,1,1)(1,0,1)[12]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잔차플랏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C1EF5D-C630-45AE-8499-2C61040CD36B}"/>
              </a:ext>
            </a:extLst>
          </p:cNvPr>
          <p:cNvSpPr txBox="1"/>
          <p:nvPr/>
        </p:nvSpPr>
        <p:spPr>
          <a:xfrm>
            <a:off x="6282808" y="5002691"/>
            <a:ext cx="4962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ARIMA(1,1,1)(1,0,1)[12]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</a:t>
            </a:r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acf,pacf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D9AB0A-F7C4-421A-9FD9-26A37FF8D0B4}"/>
              </a:ext>
            </a:extLst>
          </p:cNvPr>
          <p:cNvGrpSpPr/>
          <p:nvPr/>
        </p:nvGrpSpPr>
        <p:grpSpPr>
          <a:xfrm>
            <a:off x="0" y="3270384"/>
            <a:ext cx="12192768" cy="830997"/>
            <a:chOff x="0" y="3077344"/>
            <a:chExt cx="12192768" cy="83099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75C717-9F57-4518-86D2-30E6257EC2DB}"/>
                </a:ext>
              </a:extLst>
            </p:cNvPr>
            <p:cNvSpPr/>
            <p:nvPr/>
          </p:nvSpPr>
          <p:spPr>
            <a:xfrm>
              <a:off x="768" y="3077344"/>
              <a:ext cx="12192000" cy="830997"/>
            </a:xfrm>
            <a:prstGeom prst="rect">
              <a:avLst/>
            </a:prstGeom>
            <a:solidFill>
              <a:schemeClr val="tx2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B4A6FC-7A4D-4E19-AC90-159EFA0D60CC}"/>
                </a:ext>
              </a:extLst>
            </p:cNvPr>
            <p:cNvSpPr txBox="1"/>
            <p:nvPr/>
          </p:nvSpPr>
          <p:spPr>
            <a:xfrm>
              <a:off x="0" y="3280847"/>
              <a:ext cx="1219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!WHITE NOISE!</a:t>
              </a:r>
              <a:endParaRPr lang="ko-KR" altLang="en-US" sz="22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018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609302640" descr="EMB000025245d6d">
            <a:extLst>
              <a:ext uri="{FF2B5EF4-FFF2-40B4-BE49-F238E27FC236}">
                <a16:creationId xmlns:a16="http://schemas.microsoft.com/office/drawing/2014/main" id="{7D20BC84-935C-4FC2-ADAB-6D9824C23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20" y="2277271"/>
            <a:ext cx="5464960" cy="267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8F6A8F-728A-46FD-9BB9-619A0C8B818B}"/>
              </a:ext>
            </a:extLst>
          </p:cNvPr>
          <p:cNvSpPr txBox="1"/>
          <p:nvPr/>
        </p:nvSpPr>
        <p:spPr>
          <a:xfrm>
            <a:off x="1" y="1846384"/>
            <a:ext cx="12191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!GOOD!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0A780F-0680-4EA8-88BF-3CC306EAB9D5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92362-919E-474F-81ED-76C82FCAE6B9}"/>
              </a:ext>
            </a:extLst>
          </p:cNvPr>
          <p:cNvSpPr txBox="1"/>
          <p:nvPr/>
        </p:nvSpPr>
        <p:spPr>
          <a:xfrm>
            <a:off x="1119322" y="528729"/>
            <a:ext cx="45062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 이상치 해결</a:t>
            </a:r>
          </a:p>
        </p:txBody>
      </p:sp>
    </p:spTree>
    <p:extLst>
      <p:ext uri="{BB962C8B-B14F-4D97-AF65-F5344CB8AC3E}">
        <p14:creationId xmlns:p14="http://schemas.microsoft.com/office/powerpoint/2010/main" val="953340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4D3E28D-48DE-4F9F-8E22-22B609132507}"/>
              </a:ext>
            </a:extLst>
          </p:cNvPr>
          <p:cNvGrpSpPr/>
          <p:nvPr/>
        </p:nvGrpSpPr>
        <p:grpSpPr>
          <a:xfrm>
            <a:off x="3504267" y="4256489"/>
            <a:ext cx="5199063" cy="1987981"/>
            <a:chOff x="6208321" y="1257431"/>
            <a:chExt cx="5199063" cy="1987981"/>
          </a:xfrm>
        </p:grpSpPr>
        <p:pic>
          <p:nvPicPr>
            <p:cNvPr id="6149" name="_x214872248" descr="EMB000025245d72">
              <a:extLst>
                <a:ext uri="{FF2B5EF4-FFF2-40B4-BE49-F238E27FC236}">
                  <a16:creationId xmlns:a16="http://schemas.microsoft.com/office/drawing/2014/main" id="{C3D0BF41-8D15-4A2B-98CE-353537711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321" y="1280087"/>
              <a:ext cx="5199063" cy="196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BF413D0-FE2B-4277-AFA7-486F32BC867D}"/>
                </a:ext>
              </a:extLst>
            </p:cNvPr>
            <p:cNvSpPr/>
            <p:nvPr/>
          </p:nvSpPr>
          <p:spPr>
            <a:xfrm>
              <a:off x="9389333" y="2582683"/>
              <a:ext cx="976045" cy="27572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1DF61ED-781F-449A-88E8-ED2B1B1ABE00}"/>
                </a:ext>
              </a:extLst>
            </p:cNvPr>
            <p:cNvSpPr/>
            <p:nvPr/>
          </p:nvSpPr>
          <p:spPr>
            <a:xfrm>
              <a:off x="6221495" y="1257431"/>
              <a:ext cx="4032114" cy="275722"/>
            </a:xfrm>
            <a:prstGeom prst="rect">
              <a:avLst/>
            </a:prstGeom>
            <a:solidFill>
              <a:srgbClr val="FFFF99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CC3666-2369-471D-AB00-F94A117067D0}"/>
              </a:ext>
            </a:extLst>
          </p:cNvPr>
          <p:cNvGrpSpPr/>
          <p:nvPr/>
        </p:nvGrpSpPr>
        <p:grpSpPr>
          <a:xfrm>
            <a:off x="3504268" y="1651051"/>
            <a:ext cx="5199063" cy="1920282"/>
            <a:chOff x="6221495" y="3587346"/>
            <a:chExt cx="5199063" cy="1920282"/>
          </a:xfrm>
        </p:grpSpPr>
        <p:pic>
          <p:nvPicPr>
            <p:cNvPr id="6147" name="_x771660128" descr="EMB000025245d70">
              <a:extLst>
                <a:ext uri="{FF2B5EF4-FFF2-40B4-BE49-F238E27FC236}">
                  <a16:creationId xmlns:a16="http://schemas.microsoft.com/office/drawing/2014/main" id="{800A0444-4086-46D3-82E2-D50ADDFD7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1495" y="3613740"/>
              <a:ext cx="5199063" cy="189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B1FA44D-52A1-45ED-ABAE-543E99671216}"/>
                </a:ext>
              </a:extLst>
            </p:cNvPr>
            <p:cNvSpPr/>
            <p:nvPr/>
          </p:nvSpPr>
          <p:spPr>
            <a:xfrm>
              <a:off x="9500636" y="4796242"/>
              <a:ext cx="976045" cy="27572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D90348-E473-499E-BDF0-F67A613F1F64}"/>
                </a:ext>
              </a:extLst>
            </p:cNvPr>
            <p:cNvSpPr/>
            <p:nvPr/>
          </p:nvSpPr>
          <p:spPr>
            <a:xfrm>
              <a:off x="6241589" y="3587346"/>
              <a:ext cx="4032114" cy="275722"/>
            </a:xfrm>
            <a:prstGeom prst="rect">
              <a:avLst/>
            </a:prstGeom>
            <a:solidFill>
              <a:srgbClr val="FFFF99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BFBB7B-3CC1-4CEA-A3BF-5CD658A7F93F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F90CC1-F1E0-4465-851B-95660AA57AA5}"/>
              </a:ext>
            </a:extLst>
          </p:cNvPr>
          <p:cNvSpPr txBox="1"/>
          <p:nvPr/>
        </p:nvSpPr>
        <p:spPr>
          <a:xfrm>
            <a:off x="1119322" y="528729"/>
            <a:ext cx="45062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 이상치 해결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9D85D5-CE0C-4A7D-B2E3-37CBD16B4B0A}"/>
              </a:ext>
            </a:extLst>
          </p:cNvPr>
          <p:cNvSpPr txBox="1"/>
          <p:nvPr/>
        </p:nvSpPr>
        <p:spPr>
          <a:xfrm>
            <a:off x="4599991" y="3948841"/>
            <a:ext cx="273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ea typeface="조선일보명조" panose="02030304000000000000"/>
              </a:rPr>
              <a:t>로그모형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7045E0-6D47-4DED-90F6-C14ADB811071}"/>
              </a:ext>
            </a:extLst>
          </p:cNvPr>
          <p:cNvSpPr txBox="1"/>
          <p:nvPr/>
        </p:nvSpPr>
        <p:spPr>
          <a:xfrm>
            <a:off x="4599991" y="1303775"/>
            <a:ext cx="273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ea typeface="조선일보명조" panose="02030304000000000000"/>
              </a:rPr>
              <a:t>로그</a:t>
            </a:r>
            <a:r>
              <a:rPr lang="en-US" altLang="ko-KR" dirty="0">
                <a:ea typeface="조선일보명조" panose="02030304000000000000"/>
              </a:rPr>
              <a:t>/</a:t>
            </a:r>
            <a:r>
              <a:rPr lang="ko-KR" altLang="en-US" dirty="0">
                <a:ea typeface="조선일보명조" panose="02030304000000000000"/>
              </a:rPr>
              <a:t>차분 모형</a:t>
            </a:r>
          </a:p>
        </p:txBody>
      </p:sp>
    </p:spTree>
    <p:extLst>
      <p:ext uri="{BB962C8B-B14F-4D97-AF65-F5344CB8AC3E}">
        <p14:creationId xmlns:p14="http://schemas.microsoft.com/office/powerpoint/2010/main" val="378758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60B6B82-EB3E-4958-9991-EAA6F6A6B18F}"/>
              </a:ext>
            </a:extLst>
          </p:cNvPr>
          <p:cNvSpPr/>
          <p:nvPr/>
        </p:nvSpPr>
        <p:spPr>
          <a:xfrm>
            <a:off x="181815" y="221071"/>
            <a:ext cx="11818211" cy="6436179"/>
          </a:xfrm>
          <a:prstGeom prst="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E3C8A5-BAFC-495A-BE58-90C64746B1BF}"/>
              </a:ext>
            </a:extLst>
          </p:cNvPr>
          <p:cNvSpPr txBox="1"/>
          <p:nvPr/>
        </p:nvSpPr>
        <p:spPr>
          <a:xfrm>
            <a:off x="668833" y="725864"/>
            <a:ext cx="877163" cy="23920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500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목차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C4673D-895C-46A6-BD7D-2868F25B9489}"/>
              </a:ext>
            </a:extLst>
          </p:cNvPr>
          <p:cNvSpPr/>
          <p:nvPr/>
        </p:nvSpPr>
        <p:spPr>
          <a:xfrm>
            <a:off x="5712718" y="3058581"/>
            <a:ext cx="1472629" cy="111070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81076-9AB9-4389-A031-9B7FDE9C9F8C}"/>
              </a:ext>
            </a:extLst>
          </p:cNvPr>
          <p:cNvSpPr txBox="1"/>
          <p:nvPr/>
        </p:nvSpPr>
        <p:spPr>
          <a:xfrm>
            <a:off x="6356566" y="3461213"/>
            <a:ext cx="461665" cy="16312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ko-KR" altLang="en-US" sz="2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분석 목적</a:t>
            </a:r>
            <a:r>
              <a:rPr lang="en-US" altLang="ko-KR" sz="2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5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3D91F7-870E-428F-8656-7D6D3F8EEE12}"/>
              </a:ext>
            </a:extLst>
          </p:cNvPr>
          <p:cNvSpPr/>
          <p:nvPr/>
        </p:nvSpPr>
        <p:spPr>
          <a:xfrm>
            <a:off x="7303498" y="3056869"/>
            <a:ext cx="1472629" cy="111070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1A9571-BCB7-41F4-9720-185FB94BBAE6}"/>
              </a:ext>
            </a:extLst>
          </p:cNvPr>
          <p:cNvSpPr txBox="1"/>
          <p:nvPr/>
        </p:nvSpPr>
        <p:spPr>
          <a:xfrm>
            <a:off x="7947346" y="3459501"/>
            <a:ext cx="461665" cy="16312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ko-KR" altLang="en-US" sz="2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분석 과정</a:t>
            </a:r>
            <a:r>
              <a:rPr lang="en-US" altLang="ko-KR" sz="2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5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73DF56-CDF3-48C4-8A6B-579A8715FD22}"/>
              </a:ext>
            </a:extLst>
          </p:cNvPr>
          <p:cNvSpPr/>
          <p:nvPr/>
        </p:nvSpPr>
        <p:spPr>
          <a:xfrm>
            <a:off x="8907273" y="3056869"/>
            <a:ext cx="1472629" cy="111070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12FA8-FC46-456A-A449-0432C56DA31C}"/>
              </a:ext>
            </a:extLst>
          </p:cNvPr>
          <p:cNvSpPr txBox="1"/>
          <p:nvPr/>
        </p:nvSpPr>
        <p:spPr>
          <a:xfrm>
            <a:off x="9551121" y="3459501"/>
            <a:ext cx="461665" cy="8617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ko-KR" altLang="en-US" sz="25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634050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_x614520688" descr="EMB000025245d7c">
            <a:extLst>
              <a:ext uri="{FF2B5EF4-FFF2-40B4-BE49-F238E27FC236}">
                <a16:creationId xmlns:a16="http://schemas.microsoft.com/office/drawing/2014/main" id="{F810FD06-DC28-45B6-AD77-7DA07F0F1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963" y="1732547"/>
            <a:ext cx="7846074" cy="37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341A21-4AD2-4CE0-AB1F-E1561AD87576}"/>
              </a:ext>
            </a:extLst>
          </p:cNvPr>
          <p:cNvSpPr txBox="1"/>
          <p:nvPr/>
        </p:nvSpPr>
        <p:spPr>
          <a:xfrm>
            <a:off x="0" y="122944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예측치와 원래 값 비교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01D4FC-EBAA-4BF7-AE4C-5921A138905B}"/>
              </a:ext>
            </a:extLst>
          </p:cNvPr>
          <p:cNvSpPr/>
          <p:nvPr/>
        </p:nvSpPr>
        <p:spPr>
          <a:xfrm>
            <a:off x="8618290" y="3187060"/>
            <a:ext cx="854372" cy="844826"/>
          </a:xfrm>
          <a:prstGeom prst="rect">
            <a:avLst/>
          </a:prstGeom>
          <a:blipFill dpi="0" rotWithShape="1">
            <a:blip r:embed="rId4">
              <a:alphaModFix amt="15000"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9C863A-D89F-453D-964A-A3E1809B489B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7569D-9016-4062-8BC3-033A7A1EE3AB}"/>
              </a:ext>
            </a:extLst>
          </p:cNvPr>
          <p:cNvSpPr txBox="1"/>
          <p:nvPr/>
        </p:nvSpPr>
        <p:spPr>
          <a:xfrm>
            <a:off x="1119322" y="528729"/>
            <a:ext cx="45062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 이상치 해결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F13479-87E5-4117-A462-2933F8539D00}"/>
              </a:ext>
            </a:extLst>
          </p:cNvPr>
          <p:cNvGrpSpPr/>
          <p:nvPr/>
        </p:nvGrpSpPr>
        <p:grpSpPr>
          <a:xfrm>
            <a:off x="9057051" y="1610503"/>
            <a:ext cx="2803624" cy="369332"/>
            <a:chOff x="9057051" y="1610503"/>
            <a:chExt cx="2803624" cy="369332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132CFBF-04CA-4D22-B4EA-B666441948DB}"/>
                </a:ext>
              </a:extLst>
            </p:cNvPr>
            <p:cNvCxnSpPr>
              <a:cxnSpLocks/>
            </p:cNvCxnSpPr>
            <p:nvPr/>
          </p:nvCxnSpPr>
          <p:spPr>
            <a:xfrm>
              <a:off x="9057051" y="1905000"/>
              <a:ext cx="1946374" cy="0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919814-A1FE-44A6-A972-1CC0E4BFE106}"/>
                </a:ext>
              </a:extLst>
            </p:cNvPr>
            <p:cNvSpPr txBox="1"/>
            <p:nvPr/>
          </p:nvSpPr>
          <p:spPr>
            <a:xfrm>
              <a:off x="10030612" y="1610503"/>
              <a:ext cx="1830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850481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명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8DA9A6-79AD-4728-888E-7C0C6B8F86CF}"/>
              </a:ext>
            </a:extLst>
          </p:cNvPr>
          <p:cNvGrpSpPr/>
          <p:nvPr/>
        </p:nvGrpSpPr>
        <p:grpSpPr>
          <a:xfrm>
            <a:off x="9057051" y="3197486"/>
            <a:ext cx="2803624" cy="369332"/>
            <a:chOff x="9057051" y="3197486"/>
            <a:chExt cx="2803624" cy="36933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D23F6B8-C264-4BCD-80BD-8DA16510A343}"/>
                </a:ext>
              </a:extLst>
            </p:cNvPr>
            <p:cNvCxnSpPr>
              <a:cxnSpLocks/>
            </p:cNvCxnSpPr>
            <p:nvPr/>
          </p:nvCxnSpPr>
          <p:spPr>
            <a:xfrm>
              <a:off x="9057051" y="3491983"/>
              <a:ext cx="1946374" cy="0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240A0A-2183-4BB1-9958-F60F368D23B1}"/>
                </a:ext>
              </a:extLst>
            </p:cNvPr>
            <p:cNvSpPr txBox="1"/>
            <p:nvPr/>
          </p:nvSpPr>
          <p:spPr>
            <a:xfrm>
              <a:off x="10030612" y="3197486"/>
              <a:ext cx="1830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413811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077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_x771659696" descr="EMB000025245d7e">
            <a:extLst>
              <a:ext uri="{FF2B5EF4-FFF2-40B4-BE49-F238E27FC236}">
                <a16:creationId xmlns:a16="http://schemas.microsoft.com/office/drawing/2014/main" id="{A214ED8C-2383-4E36-9C42-C2D9D0E28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304" y="1638145"/>
            <a:ext cx="7083392" cy="35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D70CAC-F6D7-4885-875F-2E3BBF863A14}"/>
              </a:ext>
            </a:extLst>
          </p:cNvPr>
          <p:cNvSpPr txBox="1"/>
          <p:nvPr/>
        </p:nvSpPr>
        <p:spPr>
          <a:xfrm>
            <a:off x="0" y="535912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예측치로 대체한 전체 내국인 관람객 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Plot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24854B-390B-45F8-B9D3-A472A53DE87A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B06E8-47E1-45E3-A308-8B851540EC95}"/>
              </a:ext>
            </a:extLst>
          </p:cNvPr>
          <p:cNvSpPr txBox="1"/>
          <p:nvPr/>
        </p:nvSpPr>
        <p:spPr>
          <a:xfrm>
            <a:off x="811210" y="528729"/>
            <a:ext cx="37089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CEFDC4-E0CC-45A2-8758-8E0AE610A71C}"/>
              </a:ext>
            </a:extLst>
          </p:cNvPr>
          <p:cNvSpPr/>
          <p:nvPr/>
        </p:nvSpPr>
        <p:spPr>
          <a:xfrm>
            <a:off x="8320116" y="2381991"/>
            <a:ext cx="854372" cy="844826"/>
          </a:xfrm>
          <a:prstGeom prst="rect">
            <a:avLst/>
          </a:prstGeom>
          <a:blipFill dpi="0" rotWithShape="1">
            <a:blip r:embed="rId5">
              <a:alphaModFix amt="15000"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8859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_x402926480" descr="EMB000025245d84">
            <a:extLst>
              <a:ext uri="{FF2B5EF4-FFF2-40B4-BE49-F238E27FC236}">
                <a16:creationId xmlns:a16="http://schemas.microsoft.com/office/drawing/2014/main" id="{AFDEB9AD-C550-4FCB-B693-6E421BF27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446" y="2956560"/>
            <a:ext cx="4746605" cy="239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F0E8D0-A871-4C8C-9454-98140B9F4DC3}"/>
              </a:ext>
            </a:extLst>
          </p:cNvPr>
          <p:cNvSpPr txBox="1"/>
          <p:nvPr/>
        </p:nvSpPr>
        <p:spPr>
          <a:xfrm>
            <a:off x="-5080" y="132201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앞선 예측때와 마찬가지로</a:t>
            </a:r>
            <a:endParaRPr lang="en-US" altLang="ko-KR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로그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로그차분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9CC084-9EFD-4CE2-BE39-81000F9C821D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6BFAAE-895A-4D57-9795-9CA5E1466E3A}"/>
              </a:ext>
            </a:extLst>
          </p:cNvPr>
          <p:cNvSpPr txBox="1"/>
          <p:nvPr/>
        </p:nvSpPr>
        <p:spPr>
          <a:xfrm>
            <a:off x="811210" y="528729"/>
            <a:ext cx="37089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ADB09-2509-4A3A-8D7E-658F42CE5182}"/>
              </a:ext>
            </a:extLst>
          </p:cNvPr>
          <p:cNvSpPr txBox="1"/>
          <p:nvPr/>
        </p:nvSpPr>
        <p:spPr>
          <a:xfrm>
            <a:off x="914371" y="2587228"/>
            <a:ext cx="474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ea typeface="조선일보명조" panose="02030304000000000000"/>
              </a:rPr>
              <a:t>로그취한</a:t>
            </a:r>
            <a:r>
              <a:rPr lang="ko-KR" altLang="en-US" dirty="0">
                <a:ea typeface="조선일보명조" panose="02030304000000000000"/>
              </a:rPr>
              <a:t>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F5FF0E-057C-412F-B36C-D20D7D643107}"/>
              </a:ext>
            </a:extLst>
          </p:cNvPr>
          <p:cNvSpPr txBox="1"/>
          <p:nvPr/>
        </p:nvSpPr>
        <p:spPr>
          <a:xfrm>
            <a:off x="6573444" y="2587228"/>
            <a:ext cx="474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ea typeface="조선일보명조" panose="02030304000000000000"/>
              </a:rPr>
              <a:t>로그 차분한 데이터</a:t>
            </a:r>
            <a:endParaRPr lang="ko-KR" altLang="en-US" dirty="0">
              <a:ea typeface="조선일보명조" panose="0203030400000000000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38EAFA-3BA2-41C1-9AD9-24B5C66AC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2" y="2956560"/>
            <a:ext cx="4746604" cy="239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5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_x609419304" descr="EMB000025245d86">
            <a:extLst>
              <a:ext uri="{FF2B5EF4-FFF2-40B4-BE49-F238E27FC236}">
                <a16:creationId xmlns:a16="http://schemas.microsoft.com/office/drawing/2014/main" id="{8DFCB5A8-FF24-4016-A483-6C80598F1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11" y="2305732"/>
            <a:ext cx="6527154" cy="335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52FA9E-86F5-4508-AFFF-D3552E292D99}"/>
              </a:ext>
            </a:extLst>
          </p:cNvPr>
          <p:cNvSpPr txBox="1"/>
          <p:nvPr/>
        </p:nvSpPr>
        <p:spPr>
          <a:xfrm>
            <a:off x="8455465" y="3154680"/>
            <a:ext cx="236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계절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AR(1)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짐작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EB739C-1106-49A4-A461-C1869ECD056F}"/>
              </a:ext>
            </a:extLst>
          </p:cNvPr>
          <p:cNvSpPr txBox="1"/>
          <p:nvPr/>
        </p:nvSpPr>
        <p:spPr>
          <a:xfrm>
            <a:off x="8331268" y="2203119"/>
            <a:ext cx="2365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 단위로 봤을 때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시차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이후에 절단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D1A1F9-275F-465A-A95E-AD4E180F2B74}"/>
              </a:ext>
            </a:extLst>
          </p:cNvPr>
          <p:cNvSpPr txBox="1"/>
          <p:nvPr/>
        </p:nvSpPr>
        <p:spPr>
          <a:xfrm>
            <a:off x="8480541" y="3798526"/>
            <a:ext cx="236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Get.AIC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활용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F6F76-2BA7-4E73-A107-56BF5F4FB5F5}"/>
              </a:ext>
            </a:extLst>
          </p:cNvPr>
          <p:cNvSpPr txBox="1"/>
          <p:nvPr/>
        </p:nvSpPr>
        <p:spPr>
          <a:xfrm>
            <a:off x="8156919" y="4514952"/>
            <a:ext cx="266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ARIMA(0,0,1)(1,0,1)[12]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FA4A09-8795-4F43-8F6E-E18A8FF9EA90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47CC5-812C-4D6C-9BD3-CF8C64CFADCE}"/>
              </a:ext>
            </a:extLst>
          </p:cNvPr>
          <p:cNvSpPr txBox="1"/>
          <p:nvPr/>
        </p:nvSpPr>
        <p:spPr>
          <a:xfrm>
            <a:off x="811210" y="528729"/>
            <a:ext cx="37089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5ABD3B-018C-419D-B86E-3D2FD844D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61" y="2849450"/>
            <a:ext cx="327955" cy="3279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FC04359-94E6-476B-BBF9-87B1EDB66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937" y="3498784"/>
            <a:ext cx="327955" cy="3279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1462A1A-B880-41A9-B2E4-3AC181B32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586" y="4191031"/>
            <a:ext cx="327955" cy="3279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B92682-E38A-4EDB-8591-6B4F1A32CF24}"/>
              </a:ext>
            </a:extLst>
          </p:cNvPr>
          <p:cNvSpPr txBox="1"/>
          <p:nvPr/>
        </p:nvSpPr>
        <p:spPr>
          <a:xfrm>
            <a:off x="3337557" y="1414644"/>
            <a:ext cx="236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로그 차분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6C2D2D-2EF9-45CE-BF0A-A05ECEFC16F7}"/>
              </a:ext>
            </a:extLst>
          </p:cNvPr>
          <p:cNvSpPr txBox="1"/>
          <p:nvPr/>
        </p:nvSpPr>
        <p:spPr>
          <a:xfrm>
            <a:off x="720611" y="1860188"/>
            <a:ext cx="312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acf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86B93F-C21C-4E7A-BB50-0D17EF1FC551}"/>
              </a:ext>
            </a:extLst>
          </p:cNvPr>
          <p:cNvSpPr txBox="1"/>
          <p:nvPr/>
        </p:nvSpPr>
        <p:spPr>
          <a:xfrm>
            <a:off x="4312920" y="1838462"/>
            <a:ext cx="293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pacf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741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_x609413472" descr="EMB000025245d8b">
            <a:extLst>
              <a:ext uri="{FF2B5EF4-FFF2-40B4-BE49-F238E27FC236}">
                <a16:creationId xmlns:a16="http://schemas.microsoft.com/office/drawing/2014/main" id="{965010AE-8C4A-4D09-9315-283511D31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17" y="1720473"/>
            <a:ext cx="5211578" cy="289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1C87491C-E52B-44F2-9701-0C08A2790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1" name="_x609413616" descr="EMB000025245d8d">
            <a:extLst>
              <a:ext uri="{FF2B5EF4-FFF2-40B4-BE49-F238E27FC236}">
                <a16:creationId xmlns:a16="http://schemas.microsoft.com/office/drawing/2014/main" id="{7A90A560-6B11-4C62-BBE6-236C2B0E9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720473"/>
            <a:ext cx="5616073" cy="289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27C2CD-662A-4F05-9D20-60CCCAA07098}"/>
              </a:ext>
            </a:extLst>
          </p:cNvPr>
          <p:cNvSpPr txBox="1"/>
          <p:nvPr/>
        </p:nvSpPr>
        <p:spPr>
          <a:xfrm>
            <a:off x="691917" y="4637229"/>
            <a:ext cx="521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ARIMA(0,0,1)(1,0,1)[12]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</a:t>
            </a:r>
            <a:r>
              <a:rPr lang="en-US" altLang="ko-KR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Res.Plot</a:t>
            </a:r>
            <a:endParaRPr lang="en-US" altLang="ko-KR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3CC03E-23AC-43A0-BF4F-978EB7E4C1BB}"/>
              </a:ext>
            </a:extLst>
          </p:cNvPr>
          <p:cNvSpPr txBox="1"/>
          <p:nvPr/>
        </p:nvSpPr>
        <p:spPr>
          <a:xfrm>
            <a:off x="6143724" y="4652061"/>
            <a:ext cx="561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ARIMA(0,0,1)(1,0,1)[12]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ACF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PACF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6D5FD8-8D8E-4C8F-BFB4-4A331A58201C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9041EB-9C94-458F-A5B1-289AA4BB8D0E}"/>
              </a:ext>
            </a:extLst>
          </p:cNvPr>
          <p:cNvSpPr txBox="1"/>
          <p:nvPr/>
        </p:nvSpPr>
        <p:spPr>
          <a:xfrm>
            <a:off x="811210" y="528729"/>
            <a:ext cx="37089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DF5283-CB9A-46AA-9778-9A9B1D404F6B}"/>
              </a:ext>
            </a:extLst>
          </p:cNvPr>
          <p:cNvGrpSpPr/>
          <p:nvPr/>
        </p:nvGrpSpPr>
        <p:grpSpPr>
          <a:xfrm>
            <a:off x="0" y="2559184"/>
            <a:ext cx="12192768" cy="830997"/>
            <a:chOff x="0" y="3077344"/>
            <a:chExt cx="12192768" cy="8309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E8EA617-F5C1-4976-92FC-7AD3516EE784}"/>
                </a:ext>
              </a:extLst>
            </p:cNvPr>
            <p:cNvSpPr/>
            <p:nvPr/>
          </p:nvSpPr>
          <p:spPr>
            <a:xfrm>
              <a:off x="768" y="3077344"/>
              <a:ext cx="12192000" cy="830997"/>
            </a:xfrm>
            <a:prstGeom prst="rect">
              <a:avLst/>
            </a:prstGeom>
            <a:solidFill>
              <a:schemeClr val="tx2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F0B9A8-CDC6-4787-8DE5-9940476ABCB6}"/>
                </a:ext>
              </a:extLst>
            </p:cNvPr>
            <p:cNvSpPr txBox="1"/>
            <p:nvPr/>
          </p:nvSpPr>
          <p:spPr>
            <a:xfrm>
              <a:off x="0" y="3280847"/>
              <a:ext cx="1219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!WHITE NOISE!</a:t>
              </a:r>
              <a:endParaRPr lang="ko-KR" altLang="en-US" sz="22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97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C9558A1-2F5E-43E9-BD33-B8262C15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609417432" descr="EMB000025245d8f">
            <a:extLst>
              <a:ext uri="{FF2B5EF4-FFF2-40B4-BE49-F238E27FC236}">
                <a16:creationId xmlns:a16="http://schemas.microsoft.com/office/drawing/2014/main" id="{49B4EDE7-C647-42C8-85AE-1B1FF0D8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85" y="2298577"/>
            <a:ext cx="6398229" cy="311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25DF3F9-9AEC-4EC0-9E17-0211BCC4A655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23DAF1-583F-4BB8-9A60-98038B380762}"/>
              </a:ext>
            </a:extLst>
          </p:cNvPr>
          <p:cNvSpPr txBox="1"/>
          <p:nvPr/>
        </p:nvSpPr>
        <p:spPr>
          <a:xfrm>
            <a:off x="811210" y="528729"/>
            <a:ext cx="37089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2A0C29-3604-47C7-8C38-4242BA0DABA2}"/>
              </a:ext>
            </a:extLst>
          </p:cNvPr>
          <p:cNvSpPr txBox="1"/>
          <p:nvPr/>
        </p:nvSpPr>
        <p:spPr>
          <a:xfrm>
            <a:off x="1" y="1846384"/>
            <a:ext cx="12191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!GOOD!</a:t>
            </a:r>
          </a:p>
        </p:txBody>
      </p:sp>
    </p:spTree>
    <p:extLst>
      <p:ext uri="{BB962C8B-B14F-4D97-AF65-F5344CB8AC3E}">
        <p14:creationId xmlns:p14="http://schemas.microsoft.com/office/powerpoint/2010/main" val="2099470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C9558A1-2F5E-43E9-BD33-B8262C15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614405704" descr="EMB000025245d96">
            <a:extLst>
              <a:ext uri="{FF2B5EF4-FFF2-40B4-BE49-F238E27FC236}">
                <a16:creationId xmlns:a16="http://schemas.microsoft.com/office/drawing/2014/main" id="{61D20AD2-5BD2-409D-8604-1EA5DC62D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119" y="2275134"/>
            <a:ext cx="4682379" cy="276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69F8A6-9681-4DEC-8983-E29D54A8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5" name="_x614521912" descr="EMB000025245d98">
            <a:extLst>
              <a:ext uri="{FF2B5EF4-FFF2-40B4-BE49-F238E27FC236}">
                <a16:creationId xmlns:a16="http://schemas.microsoft.com/office/drawing/2014/main" id="{ADFC642C-EF15-4035-9C38-348C81B6C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03" y="2276192"/>
            <a:ext cx="5387775" cy="276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FD7AAB4-A17C-43BD-99B1-064AF7B5E609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1721D-3735-4B07-8160-BC498AB15C94}"/>
              </a:ext>
            </a:extLst>
          </p:cNvPr>
          <p:cNvSpPr txBox="1"/>
          <p:nvPr/>
        </p:nvSpPr>
        <p:spPr>
          <a:xfrm>
            <a:off x="811210" y="528729"/>
            <a:ext cx="37089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1BA32-3377-4763-A0A5-E3D2D7DF24E3}"/>
              </a:ext>
            </a:extLst>
          </p:cNvPr>
          <p:cNvSpPr txBox="1"/>
          <p:nvPr/>
        </p:nvSpPr>
        <p:spPr>
          <a:xfrm>
            <a:off x="1" y="183644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log(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ARIMA(0,1,1)(1,0,1)[12] 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모형화 후 </a:t>
            </a:r>
            <a:r>
              <a:rPr lang="ko-KR" altLang="en-US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잔차분석</a:t>
            </a:r>
            <a:endParaRPr lang="en-US" altLang="ko-KR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8627A7-2095-4205-B839-99B94E9952C3}"/>
              </a:ext>
            </a:extLst>
          </p:cNvPr>
          <p:cNvSpPr txBox="1"/>
          <p:nvPr/>
        </p:nvSpPr>
        <p:spPr>
          <a:xfrm>
            <a:off x="1290119" y="4999378"/>
            <a:ext cx="4598414" cy="366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ARIMA(0,1,1)(1,0,1)[12]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잔차플랏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6B208-ABAB-44E2-9768-C337CAEE59BC}"/>
              </a:ext>
            </a:extLst>
          </p:cNvPr>
          <p:cNvSpPr txBox="1"/>
          <p:nvPr/>
        </p:nvSpPr>
        <p:spPr>
          <a:xfrm>
            <a:off x="6282808" y="5002691"/>
            <a:ext cx="5324470" cy="366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ARIMA(0,1,1)(1,0,1)[12]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</a:t>
            </a:r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acf,pacf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9129BF-8454-4682-AAAC-39F49D12C312}"/>
              </a:ext>
            </a:extLst>
          </p:cNvPr>
          <p:cNvGrpSpPr/>
          <p:nvPr/>
        </p:nvGrpSpPr>
        <p:grpSpPr>
          <a:xfrm>
            <a:off x="0" y="3077662"/>
            <a:ext cx="12192768" cy="830997"/>
            <a:chOff x="0" y="3077344"/>
            <a:chExt cx="12192768" cy="83099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DAAE3F7-6248-4835-BF27-5A6ED74D073B}"/>
                </a:ext>
              </a:extLst>
            </p:cNvPr>
            <p:cNvSpPr/>
            <p:nvPr/>
          </p:nvSpPr>
          <p:spPr>
            <a:xfrm>
              <a:off x="768" y="3077344"/>
              <a:ext cx="12192000" cy="830997"/>
            </a:xfrm>
            <a:prstGeom prst="rect">
              <a:avLst/>
            </a:prstGeom>
            <a:solidFill>
              <a:schemeClr val="tx2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D5ABEC-019E-400D-85AE-A4E53D665761}"/>
                </a:ext>
              </a:extLst>
            </p:cNvPr>
            <p:cNvSpPr txBox="1"/>
            <p:nvPr/>
          </p:nvSpPr>
          <p:spPr>
            <a:xfrm>
              <a:off x="0" y="3280847"/>
              <a:ext cx="1219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!WHITE NOISE!</a:t>
              </a:r>
              <a:endParaRPr lang="ko-KR" altLang="en-US" sz="22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0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C9558A1-2F5E-43E9-BD33-B8262C15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7" name="_x609304152" descr="EMB000025245d9a">
            <a:extLst>
              <a:ext uri="{FF2B5EF4-FFF2-40B4-BE49-F238E27FC236}">
                <a16:creationId xmlns:a16="http://schemas.microsoft.com/office/drawing/2014/main" id="{F791F68F-3F14-4766-A4F8-1EB528BA4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6" y="2145191"/>
            <a:ext cx="5121907" cy="31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FB310C0-BC5C-4ECB-ABA7-653874ACFD54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9000A7-2D92-4288-9672-44D3CE4B6AB1}"/>
              </a:ext>
            </a:extLst>
          </p:cNvPr>
          <p:cNvSpPr txBox="1"/>
          <p:nvPr/>
        </p:nvSpPr>
        <p:spPr>
          <a:xfrm>
            <a:off x="811210" y="528729"/>
            <a:ext cx="37089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073AF-41EA-4CED-90BA-E5DE98209410}"/>
              </a:ext>
            </a:extLst>
          </p:cNvPr>
          <p:cNvSpPr txBox="1"/>
          <p:nvPr/>
        </p:nvSpPr>
        <p:spPr>
          <a:xfrm>
            <a:off x="1" y="1653344"/>
            <a:ext cx="12191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!GOOD!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6094CA-982D-41AE-A85F-766CC84CC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588" y="2145191"/>
            <a:ext cx="5121906" cy="31386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99E3B-D795-418C-A1CE-C2F1CE24E21F}"/>
              </a:ext>
            </a:extLst>
          </p:cNvPr>
          <p:cNvSpPr txBox="1"/>
          <p:nvPr/>
        </p:nvSpPr>
        <p:spPr>
          <a:xfrm>
            <a:off x="591506" y="5283853"/>
            <a:ext cx="512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로그데이터 적합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F9DCA1-C60D-4FE7-BBF9-6AEA7890D110}"/>
              </a:ext>
            </a:extLst>
          </p:cNvPr>
          <p:cNvSpPr txBox="1"/>
          <p:nvPr/>
        </p:nvSpPr>
        <p:spPr>
          <a:xfrm>
            <a:off x="6478587" y="5344813"/>
            <a:ext cx="512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원데이터 적합</a:t>
            </a:r>
          </a:p>
        </p:txBody>
      </p:sp>
    </p:spTree>
    <p:extLst>
      <p:ext uri="{BB962C8B-B14F-4D97-AF65-F5344CB8AC3E}">
        <p14:creationId xmlns:p14="http://schemas.microsoft.com/office/powerpoint/2010/main" val="883766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_x614404984" descr="EMB000025245d92">
            <a:extLst>
              <a:ext uri="{FF2B5EF4-FFF2-40B4-BE49-F238E27FC236}">
                <a16:creationId xmlns:a16="http://schemas.microsoft.com/office/drawing/2014/main" id="{08EC6A4D-51F0-42CF-B463-D4F971F3E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43" y="2917364"/>
            <a:ext cx="5199063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_x614493904" descr="EMB000025245d94">
            <a:extLst>
              <a:ext uri="{FF2B5EF4-FFF2-40B4-BE49-F238E27FC236}">
                <a16:creationId xmlns:a16="http://schemas.microsoft.com/office/drawing/2014/main" id="{CA2D824C-A893-42F0-BBA0-8F6A93469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496" y="2901489"/>
            <a:ext cx="5199063" cy="206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7BFF25-7095-4EE6-852B-91D3510AA6C8}"/>
              </a:ext>
            </a:extLst>
          </p:cNvPr>
          <p:cNvSpPr txBox="1"/>
          <p:nvPr/>
        </p:nvSpPr>
        <p:spPr>
          <a:xfrm>
            <a:off x="717442" y="2304783"/>
            <a:ext cx="519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로그 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차분 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ARIMA(0,0,1)(1,0,1)[12] 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적합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655F17-9722-4698-9393-4B5938D8C142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C135C-7A2D-4672-9200-EE4034B1791B}"/>
              </a:ext>
            </a:extLst>
          </p:cNvPr>
          <p:cNvSpPr txBox="1"/>
          <p:nvPr/>
        </p:nvSpPr>
        <p:spPr>
          <a:xfrm>
            <a:off x="811210" y="528729"/>
            <a:ext cx="37089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79309-791D-4D3F-944E-1EE14D963000}"/>
              </a:ext>
            </a:extLst>
          </p:cNvPr>
          <p:cNvSpPr txBox="1"/>
          <p:nvPr/>
        </p:nvSpPr>
        <p:spPr>
          <a:xfrm>
            <a:off x="6275496" y="2304783"/>
            <a:ext cx="519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로그 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ARIMA(0,1,1)(1,0,1)[12] 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적합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33A2D4-DB09-47F7-BCF3-17C001480017}"/>
              </a:ext>
            </a:extLst>
          </p:cNvPr>
          <p:cNvSpPr/>
          <p:nvPr/>
        </p:nvSpPr>
        <p:spPr>
          <a:xfrm>
            <a:off x="4130040" y="4312920"/>
            <a:ext cx="77724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7CE006-40B0-4967-9558-2E79A6B9B34D}"/>
              </a:ext>
            </a:extLst>
          </p:cNvPr>
          <p:cNvSpPr/>
          <p:nvPr/>
        </p:nvSpPr>
        <p:spPr>
          <a:xfrm>
            <a:off x="9784080" y="4297680"/>
            <a:ext cx="77724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96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C9558A1-2F5E-43E9-BD33-B8262C15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9" name="_x402931736" descr="EMB000025245d9c">
            <a:extLst>
              <a:ext uri="{FF2B5EF4-FFF2-40B4-BE49-F238E27FC236}">
                <a16:creationId xmlns:a16="http://schemas.microsoft.com/office/drawing/2014/main" id="{FF5881B9-7D62-44BF-9060-85157A85E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824" y="2163853"/>
            <a:ext cx="7766351" cy="374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FB310C0-BC5C-4ECB-ABA7-653874ACFD54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9000A7-2D92-4288-9672-44D3CE4B6AB1}"/>
              </a:ext>
            </a:extLst>
          </p:cNvPr>
          <p:cNvSpPr txBox="1"/>
          <p:nvPr/>
        </p:nvSpPr>
        <p:spPr>
          <a:xfrm>
            <a:off x="811210" y="528729"/>
            <a:ext cx="37089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</a:t>
            </a:r>
          </a:p>
        </p:txBody>
      </p:sp>
    </p:spTree>
    <p:extLst>
      <p:ext uri="{BB962C8B-B14F-4D97-AF65-F5344CB8AC3E}">
        <p14:creationId xmlns:p14="http://schemas.microsoft.com/office/powerpoint/2010/main" val="3662625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70B7515C-FB3E-478F-B016-F39F58416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B636CB-2274-4091-9396-F202F5C39A42}"/>
              </a:ext>
            </a:extLst>
          </p:cNvPr>
          <p:cNvSpPr/>
          <p:nvPr/>
        </p:nvSpPr>
        <p:spPr>
          <a:xfrm>
            <a:off x="3716792" y="2379714"/>
            <a:ext cx="2565663" cy="1917505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76387-C973-4E6A-9B0C-CE9B8B456F92}"/>
              </a:ext>
            </a:extLst>
          </p:cNvPr>
          <p:cNvSpPr txBox="1"/>
          <p:nvPr/>
        </p:nvSpPr>
        <p:spPr>
          <a:xfrm>
            <a:off x="1" y="3036585"/>
            <a:ext cx="121919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분석 목적</a:t>
            </a:r>
          </a:p>
        </p:txBody>
      </p:sp>
    </p:spTree>
    <p:extLst>
      <p:ext uri="{BB962C8B-B14F-4D97-AF65-F5344CB8AC3E}">
        <p14:creationId xmlns:p14="http://schemas.microsoft.com/office/powerpoint/2010/main" val="2015609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70B7515C-FB3E-478F-B016-F39F58416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B636CB-2274-4091-9396-F202F5C39A42}"/>
              </a:ext>
            </a:extLst>
          </p:cNvPr>
          <p:cNvSpPr/>
          <p:nvPr/>
        </p:nvSpPr>
        <p:spPr>
          <a:xfrm>
            <a:off x="3030992" y="2419470"/>
            <a:ext cx="2565663" cy="1917505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76387-C973-4E6A-9B0C-CE9B8B456F92}"/>
              </a:ext>
            </a:extLst>
          </p:cNvPr>
          <p:cNvSpPr txBox="1"/>
          <p:nvPr/>
        </p:nvSpPr>
        <p:spPr>
          <a:xfrm>
            <a:off x="1" y="3036585"/>
            <a:ext cx="121919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경복궁 외국인</a:t>
            </a:r>
          </a:p>
        </p:txBody>
      </p:sp>
    </p:spTree>
    <p:extLst>
      <p:ext uri="{BB962C8B-B14F-4D97-AF65-F5344CB8AC3E}">
        <p14:creationId xmlns:p14="http://schemas.microsoft.com/office/powerpoint/2010/main" val="1343422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_x614525008" descr="EMB000025245d07">
            <a:extLst>
              <a:ext uri="{FF2B5EF4-FFF2-40B4-BE49-F238E27FC236}">
                <a16:creationId xmlns:a16="http://schemas.microsoft.com/office/drawing/2014/main" id="{9A7E55CA-747C-464B-9FDB-96E0D4E30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8"/>
          <a:stretch/>
        </p:blipFill>
        <p:spPr bwMode="auto">
          <a:xfrm>
            <a:off x="2681555" y="1848443"/>
            <a:ext cx="6828890" cy="389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3013E87-5DBE-4535-B77A-7366CA6834B9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48346-8401-4B4F-9C54-DBB5D03FF3FA}"/>
              </a:ext>
            </a:extLst>
          </p:cNvPr>
          <p:cNvSpPr txBox="1"/>
          <p:nvPr/>
        </p:nvSpPr>
        <p:spPr>
          <a:xfrm>
            <a:off x="811210" y="528729"/>
            <a:ext cx="37089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외국인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EB012-F37A-4CC8-A9F9-57641D6E5647}"/>
              </a:ext>
            </a:extLst>
          </p:cNvPr>
          <p:cNvSpPr/>
          <p:nvPr/>
        </p:nvSpPr>
        <p:spPr>
          <a:xfrm>
            <a:off x="7460478" y="1883168"/>
            <a:ext cx="453257" cy="437201"/>
          </a:xfrm>
          <a:prstGeom prst="rect">
            <a:avLst/>
          </a:prstGeom>
          <a:blipFill dpi="0"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14AB0B-33E5-41C4-8C0E-71EA6AEC5F54}"/>
              </a:ext>
            </a:extLst>
          </p:cNvPr>
          <p:cNvSpPr/>
          <p:nvPr/>
        </p:nvSpPr>
        <p:spPr>
          <a:xfrm>
            <a:off x="6581408" y="4934785"/>
            <a:ext cx="453257" cy="437201"/>
          </a:xfrm>
          <a:prstGeom prst="rect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E299C3-E916-4D92-99A2-0DDFCED300DD}"/>
              </a:ext>
            </a:extLst>
          </p:cNvPr>
          <p:cNvSpPr txBox="1"/>
          <p:nvPr/>
        </p:nvSpPr>
        <p:spPr>
          <a:xfrm>
            <a:off x="0" y="143971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2011-2018 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외국인</a:t>
            </a:r>
          </a:p>
        </p:txBody>
      </p:sp>
    </p:spTree>
    <p:extLst>
      <p:ext uri="{BB962C8B-B14F-4D97-AF65-F5344CB8AC3E}">
        <p14:creationId xmlns:p14="http://schemas.microsoft.com/office/powerpoint/2010/main" val="45816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5FF181-1EC0-481E-917E-E0A2E317D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8" b="7996"/>
          <a:stretch/>
        </p:blipFill>
        <p:spPr>
          <a:xfrm>
            <a:off x="3035457" y="803265"/>
            <a:ext cx="6462320" cy="8483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16334-D13A-4F19-AE09-55CC96217D40}"/>
              </a:ext>
            </a:extLst>
          </p:cNvPr>
          <p:cNvSpPr txBox="1"/>
          <p:nvPr/>
        </p:nvSpPr>
        <p:spPr>
          <a:xfrm>
            <a:off x="4346377" y="2259464"/>
            <a:ext cx="384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2016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 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월 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 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국내 </a:t>
            </a:r>
            <a:r>
              <a:rPr lang="ko-KR" altLang="en-US" sz="20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메르스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확진자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첫 발생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endParaRPr lang="ko-KR" altLang="en-US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8B522E-A64E-478E-8EEB-58D6F58C1207}"/>
              </a:ext>
            </a:extLst>
          </p:cNvPr>
          <p:cNvSpPr txBox="1"/>
          <p:nvPr/>
        </p:nvSpPr>
        <p:spPr>
          <a:xfrm>
            <a:off x="4346377" y="4765804"/>
            <a:ext cx="384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2016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 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월 관광객 급감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52718C-468A-4C13-982F-DD4A58ADE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55364" y="3137196"/>
            <a:ext cx="702999" cy="702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F06792-B667-4B03-A723-AFB52C32E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55364" y="3452497"/>
            <a:ext cx="702999" cy="7029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600FB5-CB5A-426D-8505-980CD75B9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55365" y="3789820"/>
            <a:ext cx="702999" cy="70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59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241BDF-27A1-489F-8EA1-86D903F79DB8}"/>
              </a:ext>
            </a:extLst>
          </p:cNvPr>
          <p:cNvSpPr/>
          <p:nvPr/>
        </p:nvSpPr>
        <p:spPr>
          <a:xfrm>
            <a:off x="671332" y="1400537"/>
            <a:ext cx="4190035" cy="5173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51C3ED-EFFD-4F16-BB22-3B31E7A6D984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C7609-D6DA-4EF0-94C5-A74C519F33B7}"/>
              </a:ext>
            </a:extLst>
          </p:cNvPr>
          <p:cNvSpPr txBox="1"/>
          <p:nvPr/>
        </p:nvSpPr>
        <p:spPr>
          <a:xfrm>
            <a:off x="811210" y="528729"/>
            <a:ext cx="37089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외국인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DCBAC9-FEBE-48CC-9C7C-982E10D8E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499" y="1452010"/>
            <a:ext cx="6727078" cy="51224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1722B9-245E-4ACA-91DF-9DEB26337A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468" t="21574" r="9318" b="20422"/>
          <a:stretch/>
        </p:blipFill>
        <p:spPr>
          <a:xfrm>
            <a:off x="1355604" y="4942065"/>
            <a:ext cx="1563737" cy="1491382"/>
          </a:xfrm>
          <a:prstGeom prst="ellipse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B401F2-1EF4-40D2-841D-BF2473B609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6" t="21408" r="59830" b="18636"/>
          <a:stretch/>
        </p:blipFill>
        <p:spPr>
          <a:xfrm>
            <a:off x="1320005" y="2225195"/>
            <a:ext cx="1632031" cy="1608881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97B1C3-241F-4091-B06C-5DA16D8CED7F}"/>
              </a:ext>
            </a:extLst>
          </p:cNvPr>
          <p:cNvSpPr txBox="1"/>
          <p:nvPr/>
        </p:nvSpPr>
        <p:spPr>
          <a:xfrm>
            <a:off x="811210" y="1608881"/>
            <a:ext cx="2971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2016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월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~5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월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10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나라별 관람인원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0D67BF-6B4C-4FD4-A458-AAA942273E50}"/>
              </a:ext>
            </a:extLst>
          </p:cNvPr>
          <p:cNvSpPr txBox="1"/>
          <p:nvPr/>
        </p:nvSpPr>
        <p:spPr>
          <a:xfrm>
            <a:off x="837144" y="4285646"/>
            <a:ext cx="286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2017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월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~5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월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10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나라별 관람인원 현황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93A2F3F-F08F-4DD5-8905-992EDBF59592}"/>
              </a:ext>
            </a:extLst>
          </p:cNvPr>
          <p:cNvGrpSpPr/>
          <p:nvPr/>
        </p:nvGrpSpPr>
        <p:grpSpPr>
          <a:xfrm>
            <a:off x="3550039" y="3065244"/>
            <a:ext cx="2196156" cy="323165"/>
            <a:chOff x="3700513" y="2845323"/>
            <a:chExt cx="2196156" cy="32316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ABB23FA-B968-45CC-84C0-82E2AF7B8C0F}"/>
                </a:ext>
              </a:extLst>
            </p:cNvPr>
            <p:cNvSpPr/>
            <p:nvPr/>
          </p:nvSpPr>
          <p:spPr>
            <a:xfrm>
              <a:off x="3700513" y="2927163"/>
              <a:ext cx="209313" cy="20594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9936FB-23C1-432A-BE8E-9E6C9FBBE730}"/>
                </a:ext>
              </a:extLst>
            </p:cNvPr>
            <p:cNvSpPr txBox="1"/>
            <p:nvPr/>
          </p:nvSpPr>
          <p:spPr>
            <a:xfrm>
              <a:off x="3933664" y="2845323"/>
              <a:ext cx="196300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중국인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BC9D0292-86AE-414A-A811-2559D3BE1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57" y="3811785"/>
            <a:ext cx="435658" cy="49354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62C1CF-A78C-4608-B8E2-6D0B85043742}"/>
              </a:ext>
            </a:extLst>
          </p:cNvPr>
          <p:cNvGrpSpPr/>
          <p:nvPr/>
        </p:nvGrpSpPr>
        <p:grpSpPr>
          <a:xfrm>
            <a:off x="3550039" y="3384824"/>
            <a:ext cx="2196156" cy="323165"/>
            <a:chOff x="3700513" y="2845323"/>
            <a:chExt cx="2196156" cy="32316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11B4EDF-E08D-41A9-9D7D-AC05CE0032BB}"/>
                </a:ext>
              </a:extLst>
            </p:cNvPr>
            <p:cNvSpPr/>
            <p:nvPr/>
          </p:nvSpPr>
          <p:spPr>
            <a:xfrm>
              <a:off x="3700513" y="2927163"/>
              <a:ext cx="209313" cy="205941"/>
            </a:xfrm>
            <a:prstGeom prst="rect">
              <a:avLst/>
            </a:prstGeom>
            <a:solidFill>
              <a:srgbClr val="5A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3D1871-F320-4BA9-B816-8B44AAE1F75F}"/>
                </a:ext>
              </a:extLst>
            </p:cNvPr>
            <p:cNvSpPr txBox="1"/>
            <p:nvPr/>
          </p:nvSpPr>
          <p:spPr>
            <a:xfrm>
              <a:off x="3933664" y="2845323"/>
              <a:ext cx="196300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영어권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5D4F166-F316-4AD8-8490-3893340824AF}"/>
              </a:ext>
            </a:extLst>
          </p:cNvPr>
          <p:cNvGrpSpPr/>
          <p:nvPr/>
        </p:nvGrpSpPr>
        <p:grpSpPr>
          <a:xfrm>
            <a:off x="3550039" y="3695731"/>
            <a:ext cx="2196156" cy="323165"/>
            <a:chOff x="3700513" y="2845323"/>
            <a:chExt cx="2196156" cy="32316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D022DC3-9ADD-446A-8744-EDEFEA7F7880}"/>
                </a:ext>
              </a:extLst>
            </p:cNvPr>
            <p:cNvSpPr/>
            <p:nvPr/>
          </p:nvSpPr>
          <p:spPr>
            <a:xfrm>
              <a:off x="3700513" y="2927163"/>
              <a:ext cx="209313" cy="205941"/>
            </a:xfrm>
            <a:prstGeom prst="rect">
              <a:avLst/>
            </a:prstGeom>
            <a:solidFill>
              <a:srgbClr val="EE7F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D4ED44B-AB37-4D3C-8212-811F0994E66E}"/>
                </a:ext>
              </a:extLst>
            </p:cNvPr>
            <p:cNvSpPr txBox="1"/>
            <p:nvPr/>
          </p:nvSpPr>
          <p:spPr>
            <a:xfrm>
              <a:off x="3933664" y="2845323"/>
              <a:ext cx="196300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일본어권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D7A179-CFA3-44C3-BF24-986D5022A8B1}"/>
              </a:ext>
            </a:extLst>
          </p:cNvPr>
          <p:cNvGrpSpPr/>
          <p:nvPr/>
        </p:nvGrpSpPr>
        <p:grpSpPr>
          <a:xfrm>
            <a:off x="3550039" y="4011158"/>
            <a:ext cx="2196156" cy="323165"/>
            <a:chOff x="3700513" y="2845323"/>
            <a:chExt cx="2196156" cy="32316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F78D5F4-9641-4A66-BA06-AF52BFB4866D}"/>
                </a:ext>
              </a:extLst>
            </p:cNvPr>
            <p:cNvSpPr/>
            <p:nvPr/>
          </p:nvSpPr>
          <p:spPr>
            <a:xfrm>
              <a:off x="3700513" y="2927163"/>
              <a:ext cx="209313" cy="20594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74359E-5BCA-4C26-B0C1-B680B38886E9}"/>
                </a:ext>
              </a:extLst>
            </p:cNvPr>
            <p:cNvSpPr txBox="1"/>
            <p:nvPr/>
          </p:nvSpPr>
          <p:spPr>
            <a:xfrm>
              <a:off x="3933664" y="2845323"/>
              <a:ext cx="196300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기타언어권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03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09FF57-845F-4EFE-B29B-B7506C2A3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03" y="1311742"/>
            <a:ext cx="7349034" cy="42345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188BDDE-98CE-499E-9772-81E01789FA57}"/>
              </a:ext>
            </a:extLst>
          </p:cNvPr>
          <p:cNvSpPr/>
          <p:nvPr/>
        </p:nvSpPr>
        <p:spPr>
          <a:xfrm>
            <a:off x="4874694" y="2414112"/>
            <a:ext cx="1221306" cy="3132146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16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C9558A1-2F5E-43E9-BD33-B8262C15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402930224" descr="EMB000025245d9e">
            <a:extLst>
              <a:ext uri="{FF2B5EF4-FFF2-40B4-BE49-F238E27FC236}">
                <a16:creationId xmlns:a16="http://schemas.microsoft.com/office/drawing/2014/main" id="{DAA90FDD-1FF6-463B-B770-917F40552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07" y="2068037"/>
            <a:ext cx="4782764" cy="311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_x614494408" descr="EMB000025245da4">
            <a:extLst>
              <a:ext uri="{FF2B5EF4-FFF2-40B4-BE49-F238E27FC236}">
                <a16:creationId xmlns:a16="http://schemas.microsoft.com/office/drawing/2014/main" id="{2E2E1921-402C-44BB-90D0-C2DD5CCDA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758" y="2107529"/>
            <a:ext cx="4782762" cy="311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7B252A2-7A7B-4C0A-BC37-F7A5171190A2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164AA-4F16-439A-9FA7-D7176F0CAA4C}"/>
              </a:ext>
            </a:extLst>
          </p:cNvPr>
          <p:cNvSpPr txBox="1"/>
          <p:nvPr/>
        </p:nvSpPr>
        <p:spPr>
          <a:xfrm>
            <a:off x="811210" y="528729"/>
            <a:ext cx="45418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외국인 이상치 해결</a:t>
            </a:r>
            <a:endParaRPr lang="ko-KR" altLang="en-US" sz="2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7BE2F4-7E27-4D95-A2FF-2246810DF0F8}"/>
              </a:ext>
            </a:extLst>
          </p:cNvPr>
          <p:cNvCxnSpPr/>
          <p:nvPr/>
        </p:nvCxnSpPr>
        <p:spPr>
          <a:xfrm>
            <a:off x="5325801" y="2122332"/>
            <a:ext cx="0" cy="27024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9101D5-D4BE-4238-8DA4-E2964FAA42B9}"/>
              </a:ext>
            </a:extLst>
          </p:cNvPr>
          <p:cNvSpPr txBox="1"/>
          <p:nvPr/>
        </p:nvSpPr>
        <p:spPr>
          <a:xfrm>
            <a:off x="5235198" y="2084379"/>
            <a:ext cx="461665" cy="16990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2016</a:t>
            </a:r>
            <a:r>
              <a:rPr lang="ko-KR" altLang="en-US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 </a:t>
            </a:r>
            <a:r>
              <a:rPr lang="en-US" altLang="ko-KR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</a:t>
            </a:r>
            <a:r>
              <a:rPr lang="ko-KR" altLang="en-US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B0A0E-4427-4CB3-8FA7-E64032B5CFFC}"/>
              </a:ext>
            </a:extLst>
          </p:cNvPr>
          <p:cNvSpPr txBox="1"/>
          <p:nvPr/>
        </p:nvSpPr>
        <p:spPr>
          <a:xfrm>
            <a:off x="728907" y="1678331"/>
            <a:ext cx="478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메르스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전 경복궁 외국인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AA5F12-1A8F-4002-8FEA-9218B4299B3B}"/>
              </a:ext>
            </a:extLst>
          </p:cNvPr>
          <p:cNvSpPr txBox="1"/>
          <p:nvPr/>
        </p:nvSpPr>
        <p:spPr>
          <a:xfrm>
            <a:off x="6668755" y="1701481"/>
            <a:ext cx="478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로그차분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C2E6E8F-01F3-44E9-86EB-3F3A6B2919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74" y="3113014"/>
            <a:ext cx="850629" cy="85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3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ACDB4FF-75E8-4C84-9515-C1AC59422EA4}"/>
              </a:ext>
            </a:extLst>
          </p:cNvPr>
          <p:cNvSpPr txBox="1"/>
          <p:nvPr/>
        </p:nvSpPr>
        <p:spPr>
          <a:xfrm>
            <a:off x="0" y="14376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원래 데이터와 비교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C9558A1-2F5E-43E9-BD33-B8262C15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5" name="_x612078696" descr="EMB000025245dbd">
            <a:extLst>
              <a:ext uri="{FF2B5EF4-FFF2-40B4-BE49-F238E27FC236}">
                <a16:creationId xmlns:a16="http://schemas.microsoft.com/office/drawing/2014/main" id="{BD8734EA-D3BD-4503-AD5C-65EECE68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250" y="1840893"/>
            <a:ext cx="7211498" cy="358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7E123F7-2A40-494D-9017-C581C4B82CF4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4CD7F-9012-4F82-BF4F-BA5666B9B0D3}"/>
              </a:ext>
            </a:extLst>
          </p:cNvPr>
          <p:cNvSpPr txBox="1"/>
          <p:nvPr/>
        </p:nvSpPr>
        <p:spPr>
          <a:xfrm>
            <a:off x="811210" y="528729"/>
            <a:ext cx="37089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외국인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9137A8-DE94-440D-B93A-2C851EA0B312}"/>
              </a:ext>
            </a:extLst>
          </p:cNvPr>
          <p:cNvSpPr/>
          <p:nvPr/>
        </p:nvSpPr>
        <p:spPr>
          <a:xfrm>
            <a:off x="6481691" y="2787522"/>
            <a:ext cx="854372" cy="844826"/>
          </a:xfrm>
          <a:prstGeom prst="rect">
            <a:avLst/>
          </a:prstGeom>
          <a:blipFill dpi="0" rotWithShape="1">
            <a:blip r:embed="rId4">
              <a:alphaModFix amt="15000"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449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C9558A1-2F5E-43E9-BD33-B8262C15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1" name="_x612076824" descr="EMB000025245dbf">
            <a:extLst>
              <a:ext uri="{FF2B5EF4-FFF2-40B4-BE49-F238E27FC236}">
                <a16:creationId xmlns:a16="http://schemas.microsoft.com/office/drawing/2014/main" id="{85E9E328-850A-42A3-BE01-F8A2B1927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80" y="1856331"/>
            <a:ext cx="7491915" cy="368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FD636D9-647E-4FC5-B6A0-EF0E1C621486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326E9-911C-4228-8E91-11FE9A2C78C8}"/>
              </a:ext>
            </a:extLst>
          </p:cNvPr>
          <p:cNvSpPr txBox="1"/>
          <p:nvPr/>
        </p:nvSpPr>
        <p:spPr>
          <a:xfrm>
            <a:off x="811210" y="528729"/>
            <a:ext cx="37089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외국인</a:t>
            </a:r>
          </a:p>
        </p:txBody>
      </p:sp>
    </p:spTree>
    <p:extLst>
      <p:ext uri="{BB962C8B-B14F-4D97-AF65-F5344CB8AC3E}">
        <p14:creationId xmlns:p14="http://schemas.microsoft.com/office/powerpoint/2010/main" val="647808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70B7515C-FB3E-478F-B016-F39F58416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B636CB-2274-4091-9396-F202F5C39A42}"/>
              </a:ext>
            </a:extLst>
          </p:cNvPr>
          <p:cNvSpPr/>
          <p:nvPr/>
        </p:nvSpPr>
        <p:spPr>
          <a:xfrm>
            <a:off x="4034848" y="2379714"/>
            <a:ext cx="2565663" cy="1917505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76387-C973-4E6A-9B0C-CE9B8B456F92}"/>
              </a:ext>
            </a:extLst>
          </p:cNvPr>
          <p:cNvSpPr txBox="1"/>
          <p:nvPr/>
        </p:nvSpPr>
        <p:spPr>
          <a:xfrm>
            <a:off x="1" y="3036585"/>
            <a:ext cx="121919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4223723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AC8C5F7-4863-4694-94F8-75D9089DBCA5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1B6A1-A143-4C4E-A986-0608F9D9B928}"/>
              </a:ext>
            </a:extLst>
          </p:cNvPr>
          <p:cNvSpPr txBox="1"/>
          <p:nvPr/>
        </p:nvSpPr>
        <p:spPr>
          <a:xfrm>
            <a:off x="811210" y="528729"/>
            <a:ext cx="37089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 결론</a:t>
            </a:r>
          </a:p>
        </p:txBody>
      </p:sp>
      <p:pic>
        <p:nvPicPr>
          <p:cNvPr id="7" name="_x402931736" descr="EMB000025245d9c">
            <a:extLst>
              <a:ext uri="{FF2B5EF4-FFF2-40B4-BE49-F238E27FC236}">
                <a16:creationId xmlns:a16="http://schemas.microsoft.com/office/drawing/2014/main" id="{75ABFB80-8B1C-41FA-8383-02EBA5182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414" y="1862770"/>
            <a:ext cx="7766351" cy="374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38697D0-39D1-42F4-B70A-96287D30153B}"/>
              </a:ext>
            </a:extLst>
          </p:cNvPr>
          <p:cNvSpPr/>
          <p:nvPr/>
        </p:nvSpPr>
        <p:spPr>
          <a:xfrm>
            <a:off x="3141431" y="1484978"/>
            <a:ext cx="5933121" cy="377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최종 모형 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DIFF(LOG(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내국인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)) ARIMA(0,0,1)(1,0,1)[12] 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933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1CAD679-CB4E-44E9-B68E-3368765B21D8}"/>
              </a:ext>
            </a:extLst>
          </p:cNvPr>
          <p:cNvGrpSpPr/>
          <p:nvPr/>
        </p:nvGrpSpPr>
        <p:grpSpPr>
          <a:xfrm>
            <a:off x="344012" y="1125979"/>
            <a:ext cx="3569014" cy="4057786"/>
            <a:chOff x="344012" y="1125979"/>
            <a:chExt cx="3569014" cy="405778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070FF8F-C637-4630-A98E-D52E09A16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186" b="72156" l="31500" r="78400">
                          <a14:foregroundMark x1="65600" y1="27246" x2="66200" y2="66766"/>
                          <a14:foregroundMark x1="70700" y1="47156" x2="75600" y2="47605"/>
                          <a14:foregroundMark x1="73600" y1="35778" x2="74600" y2="35030"/>
                          <a14:foregroundMark x1="66100" y1="35329" x2="72400" y2="35778"/>
                          <a14:foregroundMark x1="68400" y1="38772" x2="72000" y2="38922"/>
                          <a14:foregroundMark x1="57700" y1="35778" x2="55600" y2="45060"/>
                          <a14:foregroundMark x1="57100" y1="62126" x2="66400" y2="63024"/>
                          <a14:foregroundMark x1="62900" y1="57485" x2="56400" y2="63473"/>
                          <a14:foregroundMark x1="71400" y1="58234" x2="69500" y2="64671"/>
                          <a14:foregroundMark x1="67900" y1="59132" x2="74700" y2="56587"/>
                          <a14:foregroundMark x1="72100" y1="65269" x2="74900" y2="62126"/>
                          <a14:foregroundMark x1="75100" y1="61527" x2="75400" y2="58683"/>
                          <a14:foregroundMark x1="71400" y1="66168" x2="66500" y2="69311"/>
                          <a14:foregroundMark x1="55400" y1="64970" x2="63900" y2="65719"/>
                          <a14:foregroundMark x1="54000" y1="42216" x2="51400" y2="62126"/>
                          <a14:foregroundMark x1="54300" y1="56437" x2="35300" y2="55389"/>
                          <a14:foregroundMark x1="51400" y1="53144" x2="41500" y2="53293"/>
                          <a14:foregroundMark x1="53600" y1="42515" x2="52000" y2="47904"/>
                          <a14:foregroundMark x1="53700" y1="40569" x2="57100" y2="42964"/>
                          <a14:foregroundMark x1="37600" y1="58084" x2="49400" y2="59132"/>
                          <a14:foregroundMark x1="40600" y1="63473" x2="53600" y2="62126"/>
                          <a14:foregroundMark x1="36800" y1="57485" x2="39700" y2="63174"/>
                          <a14:foregroundMark x1="41400" y1="66168" x2="55300" y2="65719"/>
                          <a14:foregroundMark x1="55600" y1="67066" x2="63300" y2="66916"/>
                          <a14:foregroundMark x1="57400" y1="68263" x2="67300" y2="68114"/>
                          <a14:foregroundMark x1="48000" y1="67216" x2="56800" y2="68862"/>
                          <a14:foregroundMark x1="45700" y1="70509" x2="55400" y2="72156"/>
                          <a14:foregroundMark x1="49200" y1="69760" x2="58600" y2="70509"/>
                          <a14:foregroundMark x1="58600" y1="70509" x2="61200" y2="70509"/>
                          <a14:foregroundMark x1="31500" y1="51347" x2="35800" y2="61976"/>
                          <a14:foregroundMark x1="56000" y1="49701" x2="55500" y2="60629"/>
                          <a14:foregroundMark x1="75700" y1="58683" x2="78100" y2="56737"/>
                          <a14:backgroundMark x1="33200" y1="34431" x2="45400" y2="32934"/>
                        </a14:backgroundRemoval>
                      </a14:imgEffect>
                    </a14:imgLayer>
                  </a14:imgProps>
                </a:ext>
              </a:extLst>
            </a:blip>
            <a:srcRect l="29505" r="18486" b="24907"/>
            <a:stretch/>
          </p:blipFill>
          <p:spPr>
            <a:xfrm>
              <a:off x="580768" y="1125979"/>
              <a:ext cx="3306517" cy="3775781"/>
            </a:xfrm>
            <a:prstGeom prst="ellipse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E77F3A3-8AD8-4D5E-B485-736DE88AB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astelsSmooth/>
                      </a14:imgEffect>
                      <a14:imgEffect>
                        <a14:sharpenSoften amount="-25000"/>
                      </a14:imgEffect>
                      <a14:imgEffect>
                        <a14:colorTemperature colorTemp="4700"/>
                      </a14:imgEffect>
                      <a14:imgEffect>
                        <a14:saturation sat="33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31780">
              <a:off x="344012" y="1828570"/>
              <a:ext cx="3569014" cy="33551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087CF2-5D30-40CB-AF8F-96C4E35CEF70}"/>
                </a:ext>
              </a:extLst>
            </p:cNvPr>
            <p:cNvSpPr txBox="1"/>
            <p:nvPr/>
          </p:nvSpPr>
          <p:spPr>
            <a:xfrm rot="1075908">
              <a:off x="408447" y="1354603"/>
              <a:ext cx="2772260" cy="2727000"/>
            </a:xfrm>
            <a:prstGeom prst="ellipse">
              <a:avLst/>
            </a:prstGeom>
            <a:noFill/>
            <a:effectLst>
              <a:softEdge rad="0"/>
            </a:effectLst>
          </p:spPr>
          <p:txBody>
            <a:bodyPr wrap="square" rtlCol="0">
              <a:prstTxWarp prst="textArchUp">
                <a:avLst>
                  <a:gd name="adj" fmla="val 11481878"/>
                </a:avLst>
              </a:prstTxWarp>
              <a:spAutoFit/>
            </a:bodyPr>
            <a:lstStyle/>
            <a:p>
              <a:r>
                <a:rPr lang="ko-KR" altLang="en-US" sz="30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에도성</a:t>
              </a:r>
              <a:endParaRPr lang="ko-KR" altLang="en-US" sz="3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E3B6719-2F6C-42AA-80F9-2FD93F42EE33}"/>
              </a:ext>
            </a:extLst>
          </p:cNvPr>
          <p:cNvGrpSpPr/>
          <p:nvPr/>
        </p:nvGrpSpPr>
        <p:grpSpPr>
          <a:xfrm>
            <a:off x="4206998" y="1412479"/>
            <a:ext cx="3638948" cy="3778334"/>
            <a:chOff x="4206998" y="1412479"/>
            <a:chExt cx="3638948" cy="3778334"/>
          </a:xfrm>
        </p:grpSpPr>
        <p:pic>
          <p:nvPicPr>
            <p:cNvPr id="9" name="그림 8" descr="실외, 하늘, 대형, 건물이(가) 표시된 사진&#10;&#10;자동 생성된 설명">
              <a:extLst>
                <a:ext uri="{FF2B5EF4-FFF2-40B4-BE49-F238E27FC236}">
                  <a16:creationId xmlns:a16="http://schemas.microsoft.com/office/drawing/2014/main" id="{902F5D40-1656-4EBC-98F5-9E35FCE80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53" b="89431" l="1216" r="94595">
                          <a14:foregroundMark x1="27838" y1="57114" x2="27838" y2="57114"/>
                          <a14:foregroundMark x1="19459" y1="20528" x2="42297" y2="21545"/>
                          <a14:foregroundMark x1="17027" y1="17480" x2="21757" y2="17886"/>
                          <a14:foregroundMark x1="17027" y1="25610" x2="22838" y2="24797"/>
                          <a14:foregroundMark x1="46081" y1="32520" x2="63108" y2="31911"/>
                          <a14:foregroundMark x1="65270" y1="31911" x2="89730" y2="54268"/>
                          <a14:foregroundMark x1="92162" y1="71545" x2="94595" y2="82724"/>
                          <a14:foregroundMark x1="11486" y1="48374" x2="44865" y2="50407"/>
                          <a14:foregroundMark x1="15811" y1="57724" x2="23919" y2="56098"/>
                          <a14:foregroundMark x1="16351" y1="38008" x2="10811" y2="51016"/>
                          <a14:foregroundMark x1="7432" y1="38415" x2="4189" y2="74797"/>
                          <a14:foregroundMark x1="2973" y1="36382" x2="2838" y2="63211"/>
                          <a14:foregroundMark x1="4459" y1="18496" x2="11622" y2="17683"/>
                          <a14:foregroundMark x1="8514" y1="14837" x2="17432" y2="14837"/>
                          <a14:foregroundMark x1="1216" y1="17683" x2="3784" y2="18699"/>
                          <a14:foregroundMark x1="49595" y1="57114" x2="75405" y2="563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8781" r="25055" b="-1"/>
            <a:stretch/>
          </p:blipFill>
          <p:spPr>
            <a:xfrm>
              <a:off x="4695680" y="2296549"/>
              <a:ext cx="2818090" cy="2605211"/>
            </a:xfrm>
            <a:prstGeom prst="ellipse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544FE29-9B7B-4A6A-8786-B11CFFD49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astelsSmooth/>
                      </a14:imgEffect>
                      <a14:imgEffect>
                        <a14:sharpenSoften amount="-25000"/>
                      </a14:imgEffect>
                      <a14:imgEffect>
                        <a14:colorTemperature colorTemp="4700"/>
                      </a14:imgEffect>
                      <a14:imgEffect>
                        <a14:saturation sat="33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31780">
              <a:off x="4276932" y="1835618"/>
              <a:ext cx="3569014" cy="3355195"/>
            </a:xfrm>
            <a:prstGeom prst="ellipse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C1A0E6-E219-45E9-993E-B895448D01C8}"/>
                </a:ext>
              </a:extLst>
            </p:cNvPr>
            <p:cNvSpPr txBox="1"/>
            <p:nvPr/>
          </p:nvSpPr>
          <p:spPr>
            <a:xfrm rot="1075908">
              <a:off x="4206998" y="1412479"/>
              <a:ext cx="2772260" cy="2727000"/>
            </a:xfrm>
            <a:prstGeom prst="ellipse">
              <a:avLst/>
            </a:prstGeom>
            <a:noFill/>
            <a:effectLst>
              <a:softEdge rad="0"/>
            </a:effectLst>
          </p:spPr>
          <p:txBody>
            <a:bodyPr wrap="square" rtlCol="0">
              <a:prstTxWarp prst="textArchUp">
                <a:avLst>
                  <a:gd name="adj" fmla="val 11481878"/>
                </a:avLst>
              </a:prstTxWarp>
              <a:spAutoFit/>
            </a:bodyPr>
            <a:lstStyle/>
            <a:p>
              <a:r>
                <a:rPr lang="ko-KR" altLang="en-US" sz="3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경복궁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1D4E63-EF04-456D-B2A6-91C31C1BDEF6}"/>
              </a:ext>
            </a:extLst>
          </p:cNvPr>
          <p:cNvGrpSpPr/>
          <p:nvPr/>
        </p:nvGrpSpPr>
        <p:grpSpPr>
          <a:xfrm>
            <a:off x="7911163" y="1354601"/>
            <a:ext cx="3779608" cy="4036622"/>
            <a:chOff x="7911163" y="1354601"/>
            <a:chExt cx="3779608" cy="4036622"/>
          </a:xfrm>
        </p:grpSpPr>
        <p:pic>
          <p:nvPicPr>
            <p:cNvPr id="3" name="그림 2" descr="건물, 실외, 하늘, 산이(가) 표시된 사진&#10;&#10;자동 생성된 설명">
              <a:extLst>
                <a:ext uri="{FF2B5EF4-FFF2-40B4-BE49-F238E27FC236}">
                  <a16:creationId xmlns:a16="http://schemas.microsoft.com/office/drawing/2014/main" id="{F92C77C1-1B84-428B-BD0F-09D1813C6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6719" y1="29688" x2="47500" y2="28333"/>
                          <a14:foregroundMark x1="49297" y1="28438" x2="55234" y2="28333"/>
                          <a14:backgroundMark x1="86328" y1="70208" x2="90859" y2="644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3304" y="1710549"/>
              <a:ext cx="3597467" cy="3680674"/>
            </a:xfrm>
            <a:prstGeom prst="ellipse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AEFE9C1-B58D-4049-BC60-49BC399D8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astelsSmooth/>
                      </a14:imgEffect>
                      <a14:imgEffect>
                        <a14:sharpenSoften amount="-25000"/>
                      </a14:imgEffect>
                      <a14:imgEffect>
                        <a14:colorTemperature colorTemp="4700"/>
                      </a14:imgEffect>
                      <a14:imgEffect>
                        <a14:saturation sat="33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31780">
              <a:off x="8056730" y="1742411"/>
              <a:ext cx="3569014" cy="335519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B79500-CC9A-4ABB-A834-F2BB9A3F296F}"/>
                </a:ext>
              </a:extLst>
            </p:cNvPr>
            <p:cNvSpPr txBox="1"/>
            <p:nvPr/>
          </p:nvSpPr>
          <p:spPr>
            <a:xfrm rot="1075908">
              <a:off x="7911163" y="1354601"/>
              <a:ext cx="2772260" cy="2727000"/>
            </a:xfrm>
            <a:prstGeom prst="ellipse">
              <a:avLst/>
            </a:prstGeom>
            <a:noFill/>
            <a:effectLst>
              <a:softEdge rad="0"/>
            </a:effectLst>
          </p:spPr>
          <p:txBody>
            <a:bodyPr wrap="square" rtlCol="0">
              <a:prstTxWarp prst="textArchUp">
                <a:avLst>
                  <a:gd name="adj" fmla="val 11481878"/>
                </a:avLst>
              </a:prstTxWarp>
              <a:spAutoFit/>
            </a:bodyPr>
            <a:lstStyle/>
            <a:p>
              <a:r>
                <a:rPr lang="ko-KR" altLang="en-US" sz="3000" b="1" dirty="0" err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자금성</a:t>
              </a:r>
              <a:endParaRPr lang="ko-KR" altLang="en-US" sz="3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00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C9558A1-2F5E-43E9-BD33-B8262C15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C8C5F7-4863-4694-94F8-75D9089DBCA5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1B6A1-A143-4C4E-A986-0608F9D9B928}"/>
              </a:ext>
            </a:extLst>
          </p:cNvPr>
          <p:cNvSpPr txBox="1"/>
          <p:nvPr/>
        </p:nvSpPr>
        <p:spPr>
          <a:xfrm>
            <a:off x="811210" y="528729"/>
            <a:ext cx="37089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외국인 결론</a:t>
            </a:r>
          </a:p>
        </p:txBody>
      </p:sp>
      <p:pic>
        <p:nvPicPr>
          <p:cNvPr id="7" name="_x612076824" descr="EMB000025245dbf">
            <a:extLst>
              <a:ext uri="{FF2B5EF4-FFF2-40B4-BE49-F238E27FC236}">
                <a16:creationId xmlns:a16="http://schemas.microsoft.com/office/drawing/2014/main" id="{D3301646-4FEB-4979-839A-185CE5A2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384" y="1672293"/>
            <a:ext cx="8241107" cy="404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9AA455E-CD08-4C9B-86F5-A31523F550B1}"/>
              </a:ext>
            </a:extLst>
          </p:cNvPr>
          <p:cNvSpPr/>
          <p:nvPr/>
        </p:nvSpPr>
        <p:spPr>
          <a:xfrm>
            <a:off x="2204185" y="1742173"/>
            <a:ext cx="5496026" cy="3542096"/>
          </a:xfrm>
          <a:prstGeom prst="rect">
            <a:avLst/>
          </a:prstGeom>
          <a:solidFill>
            <a:srgbClr val="FF0000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A460A5-7C28-4128-98EA-BBEF68EA3684}"/>
              </a:ext>
            </a:extLst>
          </p:cNvPr>
          <p:cNvSpPr/>
          <p:nvPr/>
        </p:nvSpPr>
        <p:spPr>
          <a:xfrm>
            <a:off x="7716529" y="1742173"/>
            <a:ext cx="2409247" cy="3542096"/>
          </a:xfrm>
          <a:prstGeom prst="rect">
            <a:avLst/>
          </a:prstGeom>
          <a:solidFill>
            <a:srgbClr val="FF0000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2BCC92-101C-42A8-900B-179E6463C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109" y="1892648"/>
            <a:ext cx="5270155" cy="304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3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C9558A1-2F5E-43E9-BD33-B8262C15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68ADCC-B744-497A-8C5C-0412382E03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3" r="25521" b="30606"/>
          <a:stretch/>
        </p:blipFill>
        <p:spPr>
          <a:xfrm>
            <a:off x="4902044" y="315130"/>
            <a:ext cx="2387910" cy="1788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A62BFE-2F02-4D28-AAC8-D384B6A71BE1}"/>
              </a:ext>
            </a:extLst>
          </p:cNvPr>
          <p:cNvSpPr txBox="1"/>
          <p:nvPr/>
        </p:nvSpPr>
        <p:spPr>
          <a:xfrm>
            <a:off x="5665245" y="2237212"/>
            <a:ext cx="877163" cy="39635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500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7247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70B7515C-FB3E-478F-B016-F39F58416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B636CB-2274-4091-9396-F202F5C39A42}"/>
              </a:ext>
            </a:extLst>
          </p:cNvPr>
          <p:cNvSpPr/>
          <p:nvPr/>
        </p:nvSpPr>
        <p:spPr>
          <a:xfrm>
            <a:off x="3716792" y="2379714"/>
            <a:ext cx="2565663" cy="1917505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76387-C973-4E6A-9B0C-CE9B8B456F92}"/>
              </a:ext>
            </a:extLst>
          </p:cNvPr>
          <p:cNvSpPr txBox="1"/>
          <p:nvPr/>
        </p:nvSpPr>
        <p:spPr>
          <a:xfrm>
            <a:off x="1" y="3036585"/>
            <a:ext cx="121919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분석 과정</a:t>
            </a:r>
          </a:p>
        </p:txBody>
      </p:sp>
    </p:spTree>
    <p:extLst>
      <p:ext uri="{BB962C8B-B14F-4D97-AF65-F5344CB8AC3E}">
        <p14:creationId xmlns:p14="http://schemas.microsoft.com/office/powerpoint/2010/main" val="940138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2EEB02-C348-47F4-A68A-71B2E089B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62" y="1307256"/>
            <a:ext cx="2109538" cy="50220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F68A8BA-F954-4650-BC41-31E5A29A5234}"/>
              </a:ext>
            </a:extLst>
          </p:cNvPr>
          <p:cNvSpPr/>
          <p:nvPr/>
        </p:nvSpPr>
        <p:spPr>
          <a:xfrm>
            <a:off x="402066" y="147957"/>
            <a:ext cx="2487966" cy="1168518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3F43C-EDF4-4F6B-8564-3BDFECDEA205}"/>
              </a:ext>
            </a:extLst>
          </p:cNvPr>
          <p:cNvSpPr txBox="1"/>
          <p:nvPr/>
        </p:nvSpPr>
        <p:spPr>
          <a:xfrm>
            <a:off x="811210" y="528729"/>
            <a:ext cx="37089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탐색적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2726D-8802-468E-8912-34F57F24BEDF}"/>
              </a:ext>
            </a:extLst>
          </p:cNvPr>
          <p:cNvSpPr txBox="1"/>
          <p:nvPr/>
        </p:nvSpPr>
        <p:spPr>
          <a:xfrm>
            <a:off x="5394960" y="3041023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2011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 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월 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~ 2018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 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월까지의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36913-3E3F-4887-845E-B5FBC70D8252}"/>
              </a:ext>
            </a:extLst>
          </p:cNvPr>
          <p:cNvSpPr txBox="1"/>
          <p:nvPr/>
        </p:nvSpPr>
        <p:spPr>
          <a:xfrm>
            <a:off x="5394960" y="3618208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관람객수 내국인 </a:t>
            </a:r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</a:t>
            </a: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외국인 별 시계열데이터</a:t>
            </a:r>
          </a:p>
        </p:txBody>
      </p:sp>
    </p:spTree>
    <p:extLst>
      <p:ext uri="{BB962C8B-B14F-4D97-AF65-F5344CB8AC3E}">
        <p14:creationId xmlns:p14="http://schemas.microsoft.com/office/powerpoint/2010/main" val="1194143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067063D-1C12-41EF-9FF0-4E86643273F9}"/>
              </a:ext>
            </a:extLst>
          </p:cNvPr>
          <p:cNvSpPr/>
          <p:nvPr/>
        </p:nvSpPr>
        <p:spPr>
          <a:xfrm>
            <a:off x="402066" y="147957"/>
            <a:ext cx="2487966" cy="1168518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C53566B-3EE7-490C-ABFF-05158D3F117F}"/>
              </a:ext>
            </a:extLst>
          </p:cNvPr>
          <p:cNvGrpSpPr/>
          <p:nvPr/>
        </p:nvGrpSpPr>
        <p:grpSpPr>
          <a:xfrm>
            <a:off x="620089" y="1450401"/>
            <a:ext cx="2536875" cy="539068"/>
            <a:chOff x="9358983" y="1415676"/>
            <a:chExt cx="2536875" cy="5390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AF9C731-F550-4B26-8BCE-20EAEEA49BAB}"/>
                </a:ext>
              </a:extLst>
            </p:cNvPr>
            <p:cNvSpPr/>
            <p:nvPr/>
          </p:nvSpPr>
          <p:spPr>
            <a:xfrm>
              <a:off x="9358983" y="1415676"/>
              <a:ext cx="568557" cy="539068"/>
            </a:xfrm>
            <a:prstGeom prst="rect">
              <a:avLst/>
            </a:prstGeom>
            <a:blipFill dpi="0" rotWithShape="1"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ABBC319-28F6-446A-83C7-3168E675F131}"/>
                </a:ext>
              </a:extLst>
            </p:cNvPr>
            <p:cNvSpPr/>
            <p:nvPr/>
          </p:nvSpPr>
          <p:spPr>
            <a:xfrm>
              <a:off x="10652268" y="1415676"/>
              <a:ext cx="568557" cy="539068"/>
            </a:xfrm>
            <a:prstGeom prst="rect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39E451-787A-4C4F-8429-BF2B9C62AD18}"/>
                </a:ext>
              </a:extLst>
            </p:cNvPr>
            <p:cNvSpPr txBox="1"/>
            <p:nvPr/>
          </p:nvSpPr>
          <p:spPr>
            <a:xfrm>
              <a:off x="9581617" y="1529082"/>
              <a:ext cx="1009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최대값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306FBFC-177D-4BA0-9D51-7CBADA49AD8E}"/>
                </a:ext>
              </a:extLst>
            </p:cNvPr>
            <p:cNvSpPr txBox="1"/>
            <p:nvPr/>
          </p:nvSpPr>
          <p:spPr>
            <a:xfrm>
              <a:off x="10886851" y="1529082"/>
              <a:ext cx="1009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최소값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82D7861-5273-4B6A-ABED-1A0E382BCE3B}"/>
              </a:ext>
            </a:extLst>
          </p:cNvPr>
          <p:cNvGrpSpPr/>
          <p:nvPr/>
        </p:nvGrpSpPr>
        <p:grpSpPr>
          <a:xfrm>
            <a:off x="610622" y="2034427"/>
            <a:ext cx="5378569" cy="3751412"/>
            <a:chOff x="610622" y="2034427"/>
            <a:chExt cx="5378569" cy="3751412"/>
          </a:xfrm>
        </p:grpSpPr>
        <p:pic>
          <p:nvPicPr>
            <p:cNvPr id="1025" name="_x614482888" descr="EMB000025245ceb">
              <a:extLst>
                <a:ext uri="{FF2B5EF4-FFF2-40B4-BE49-F238E27FC236}">
                  <a16:creationId xmlns:a16="http://schemas.microsoft.com/office/drawing/2014/main" id="{9743D8D5-1536-49A2-9EBD-0CD3331D9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622" y="2034427"/>
              <a:ext cx="5378568" cy="3277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8B01D06-6810-4AC8-93DD-BCAADA895B73}"/>
                </a:ext>
              </a:extLst>
            </p:cNvPr>
            <p:cNvSpPr/>
            <p:nvPr/>
          </p:nvSpPr>
          <p:spPr>
            <a:xfrm>
              <a:off x="5146030" y="2271842"/>
              <a:ext cx="388332" cy="368191"/>
            </a:xfrm>
            <a:prstGeom prst="rect">
              <a:avLst/>
            </a:prstGeom>
            <a:blipFill dpi="0" rotWithShape="1"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13FB1A-39AE-4652-85FB-B7555ADCC486}"/>
                </a:ext>
              </a:extLst>
            </p:cNvPr>
            <p:cNvSpPr/>
            <p:nvPr/>
          </p:nvSpPr>
          <p:spPr>
            <a:xfrm>
              <a:off x="2129922" y="4687486"/>
              <a:ext cx="388332" cy="368191"/>
            </a:xfrm>
            <a:prstGeom prst="rect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495B13-FF5A-4B20-83DD-2E063896CC5B}"/>
                </a:ext>
              </a:extLst>
            </p:cNvPr>
            <p:cNvSpPr txBox="1"/>
            <p:nvPr/>
          </p:nvSpPr>
          <p:spPr>
            <a:xfrm>
              <a:off x="610623" y="5416507"/>
              <a:ext cx="5378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경복궁 내국인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B9E143C-9BA2-4714-9812-3B6D364FA5A4}"/>
              </a:ext>
            </a:extLst>
          </p:cNvPr>
          <p:cNvGrpSpPr/>
          <p:nvPr/>
        </p:nvGrpSpPr>
        <p:grpSpPr>
          <a:xfrm>
            <a:off x="6202811" y="2034427"/>
            <a:ext cx="5550825" cy="3761686"/>
            <a:chOff x="6202811" y="2034427"/>
            <a:chExt cx="5550825" cy="3761686"/>
          </a:xfrm>
        </p:grpSpPr>
        <p:pic>
          <p:nvPicPr>
            <p:cNvPr id="14" name="_x614525008" descr="EMB000025245d07">
              <a:extLst>
                <a:ext uri="{FF2B5EF4-FFF2-40B4-BE49-F238E27FC236}">
                  <a16:creationId xmlns:a16="http://schemas.microsoft.com/office/drawing/2014/main" id="{58AFD7D7-A500-4DAD-BF8E-77B0E0CA0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811" y="2034427"/>
              <a:ext cx="5550825" cy="3318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155F1DB-2050-48EF-8EC7-A4A6D62DA3B0}"/>
                </a:ext>
              </a:extLst>
            </p:cNvPr>
            <p:cNvSpPr/>
            <p:nvPr/>
          </p:nvSpPr>
          <p:spPr>
            <a:xfrm>
              <a:off x="9358983" y="4697424"/>
              <a:ext cx="388332" cy="368191"/>
            </a:xfrm>
            <a:prstGeom prst="rect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297F0B-2907-4A95-B05D-A2D73B26B99D}"/>
                </a:ext>
              </a:extLst>
            </p:cNvPr>
            <p:cNvSpPr/>
            <p:nvPr/>
          </p:nvSpPr>
          <p:spPr>
            <a:xfrm>
              <a:off x="10069770" y="2210970"/>
              <a:ext cx="388332" cy="368191"/>
            </a:xfrm>
            <a:prstGeom prst="rect">
              <a:avLst/>
            </a:prstGeom>
            <a:blipFill dpi="0" rotWithShape="1">
              <a:blip r:embed="rId3">
                <a:alphaModFix amt="40000"/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5637A9-9F5F-4537-8E86-1A4585A96376}"/>
                </a:ext>
              </a:extLst>
            </p:cNvPr>
            <p:cNvSpPr txBox="1"/>
            <p:nvPr/>
          </p:nvSpPr>
          <p:spPr>
            <a:xfrm>
              <a:off x="6202812" y="5426781"/>
              <a:ext cx="5550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경복궁 외국인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26FDC31-4CFF-4F97-97DE-C943D33DC193}"/>
              </a:ext>
            </a:extLst>
          </p:cNvPr>
          <p:cNvSpPr txBox="1"/>
          <p:nvPr/>
        </p:nvSpPr>
        <p:spPr>
          <a:xfrm>
            <a:off x="811210" y="528729"/>
            <a:ext cx="37089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탐색적 분석</a:t>
            </a:r>
          </a:p>
        </p:txBody>
      </p:sp>
    </p:spTree>
    <p:extLst>
      <p:ext uri="{BB962C8B-B14F-4D97-AF65-F5344CB8AC3E}">
        <p14:creationId xmlns:p14="http://schemas.microsoft.com/office/powerpoint/2010/main" val="241872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70B7515C-FB3E-478F-B016-F39F58416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B636CB-2274-4091-9396-F202F5C39A42}"/>
              </a:ext>
            </a:extLst>
          </p:cNvPr>
          <p:cNvSpPr/>
          <p:nvPr/>
        </p:nvSpPr>
        <p:spPr>
          <a:xfrm>
            <a:off x="3030992" y="2419470"/>
            <a:ext cx="2565663" cy="1917505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76387-C973-4E6A-9B0C-CE9B8B456F92}"/>
              </a:ext>
            </a:extLst>
          </p:cNvPr>
          <p:cNvSpPr txBox="1"/>
          <p:nvPr/>
        </p:nvSpPr>
        <p:spPr>
          <a:xfrm>
            <a:off x="1" y="3036585"/>
            <a:ext cx="121919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경복궁 내국인</a:t>
            </a:r>
          </a:p>
        </p:txBody>
      </p:sp>
    </p:spTree>
    <p:extLst>
      <p:ext uri="{BB962C8B-B14F-4D97-AF65-F5344CB8AC3E}">
        <p14:creationId xmlns:p14="http://schemas.microsoft.com/office/powerpoint/2010/main" val="2349455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770713384" descr="EMB000025245d35">
            <a:extLst>
              <a:ext uri="{FF2B5EF4-FFF2-40B4-BE49-F238E27FC236}">
                <a16:creationId xmlns:a16="http://schemas.microsoft.com/office/drawing/2014/main" id="{232FD165-B2F6-4ACE-8DF2-DC4D40F1E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369" y="1718876"/>
            <a:ext cx="7681745" cy="387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6F0B427-CDCB-4A99-B371-FAE6F8C626F2}"/>
              </a:ext>
            </a:extLst>
          </p:cNvPr>
          <p:cNvSpPr/>
          <p:nvPr/>
        </p:nvSpPr>
        <p:spPr>
          <a:xfrm>
            <a:off x="8710565" y="1867303"/>
            <a:ext cx="568557" cy="539068"/>
          </a:xfrm>
          <a:prstGeom prst="rect">
            <a:avLst/>
          </a:prstGeom>
          <a:blipFill dpi="0" rotWithShape="1">
            <a:blip r:embed="rId4">
              <a:alphaModFix amt="80000"/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9E360B7-B3C4-4F62-828B-D903896F3B9C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994844" y="1510746"/>
            <a:ext cx="159096" cy="356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73AF48A-8CD8-4185-B9C2-3C6DB518E9FD}"/>
              </a:ext>
            </a:extLst>
          </p:cNvPr>
          <p:cNvCxnSpPr/>
          <p:nvPr/>
        </p:nvCxnSpPr>
        <p:spPr>
          <a:xfrm>
            <a:off x="9159646" y="1516453"/>
            <a:ext cx="32799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2B96D67-9CE5-47B7-8190-DC270D63281A}"/>
              </a:ext>
            </a:extLst>
          </p:cNvPr>
          <p:cNvCxnSpPr/>
          <p:nvPr/>
        </p:nvCxnSpPr>
        <p:spPr>
          <a:xfrm>
            <a:off x="9487637" y="1291631"/>
            <a:ext cx="0" cy="4517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30A46C-5BF3-41E6-9F06-94835DAEAA47}"/>
              </a:ext>
            </a:extLst>
          </p:cNvPr>
          <p:cNvSpPr/>
          <p:nvPr/>
        </p:nvSpPr>
        <p:spPr>
          <a:xfrm>
            <a:off x="404668" y="135257"/>
            <a:ext cx="2736763" cy="1168518"/>
          </a:xfrm>
          <a:prstGeom prst="rect">
            <a:avLst/>
          </a:prstGeom>
          <a:blipFill dpi="0" rotWithShape="1"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D222FA-CF14-47A0-A223-A67D728F1062}"/>
              </a:ext>
            </a:extLst>
          </p:cNvPr>
          <p:cNvSpPr txBox="1"/>
          <p:nvPr/>
        </p:nvSpPr>
        <p:spPr>
          <a:xfrm>
            <a:off x="1119322" y="528729"/>
            <a:ext cx="45062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경복궁 내국인 이상치 해결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A42D7C-4965-4A3A-8004-85D7656EE9F8}"/>
              </a:ext>
            </a:extLst>
          </p:cNvPr>
          <p:cNvSpPr/>
          <p:nvPr/>
        </p:nvSpPr>
        <p:spPr>
          <a:xfrm>
            <a:off x="9527261" y="1360129"/>
            <a:ext cx="265559" cy="282294"/>
          </a:xfrm>
          <a:prstGeom prst="rect">
            <a:avLst/>
          </a:prstGeom>
          <a:blipFill dpi="0" rotWithShape="1">
            <a:blip r:embed="rId6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BA32CF-238C-427D-AEB4-265437C2A706}"/>
              </a:ext>
            </a:extLst>
          </p:cNvPr>
          <p:cNvSpPr/>
          <p:nvPr/>
        </p:nvSpPr>
        <p:spPr>
          <a:xfrm>
            <a:off x="9749234" y="1363444"/>
            <a:ext cx="265559" cy="282294"/>
          </a:xfrm>
          <a:prstGeom prst="rect">
            <a:avLst/>
          </a:prstGeom>
          <a:blipFill dpi="0" rotWithShape="1">
            <a:blip r:embed="rId6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42586D-02C0-43CC-83C4-8FAB476220DE}"/>
              </a:ext>
            </a:extLst>
          </p:cNvPr>
          <p:cNvSpPr/>
          <p:nvPr/>
        </p:nvSpPr>
        <p:spPr>
          <a:xfrm>
            <a:off x="9991085" y="1366759"/>
            <a:ext cx="265559" cy="282294"/>
          </a:xfrm>
          <a:prstGeom prst="rect">
            <a:avLst/>
          </a:prstGeom>
          <a:blipFill dpi="0" rotWithShape="1">
            <a:blip r:embed="rId6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FF3525-D646-425B-AD7B-357CCB974035}"/>
              </a:ext>
            </a:extLst>
          </p:cNvPr>
          <p:cNvSpPr/>
          <p:nvPr/>
        </p:nvSpPr>
        <p:spPr>
          <a:xfrm>
            <a:off x="3491604" y="1951348"/>
            <a:ext cx="181161" cy="3252248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4067FC-F98D-4D60-A92E-AAF2F723C1AD}"/>
              </a:ext>
            </a:extLst>
          </p:cNvPr>
          <p:cNvSpPr/>
          <p:nvPr/>
        </p:nvSpPr>
        <p:spPr>
          <a:xfrm>
            <a:off x="4398148" y="1951348"/>
            <a:ext cx="181161" cy="3252248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E72AF7-282E-4D83-9F90-D43B82AE6246}"/>
              </a:ext>
            </a:extLst>
          </p:cNvPr>
          <p:cNvSpPr/>
          <p:nvPr/>
        </p:nvSpPr>
        <p:spPr>
          <a:xfrm>
            <a:off x="5304693" y="1952916"/>
            <a:ext cx="181161" cy="3252248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B462E2-0C9B-4E0B-AC4C-340D095738E8}"/>
              </a:ext>
            </a:extLst>
          </p:cNvPr>
          <p:cNvSpPr/>
          <p:nvPr/>
        </p:nvSpPr>
        <p:spPr>
          <a:xfrm>
            <a:off x="6211237" y="1941921"/>
            <a:ext cx="181161" cy="3252248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BF4E6D-C7FF-4D31-B756-0E93574FDFDE}"/>
              </a:ext>
            </a:extLst>
          </p:cNvPr>
          <p:cNvSpPr/>
          <p:nvPr/>
        </p:nvSpPr>
        <p:spPr>
          <a:xfrm>
            <a:off x="7117781" y="1967845"/>
            <a:ext cx="181161" cy="3252248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650023-63B5-44CA-BC0B-4D1203B8146E}"/>
              </a:ext>
            </a:extLst>
          </p:cNvPr>
          <p:cNvSpPr/>
          <p:nvPr/>
        </p:nvSpPr>
        <p:spPr>
          <a:xfrm>
            <a:off x="8024325" y="1941921"/>
            <a:ext cx="181161" cy="3252248"/>
          </a:xfrm>
          <a:prstGeom prst="rect">
            <a:avLst/>
          </a:pr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31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  <p:bldP spid="15" grpId="0" animBg="1"/>
      <p:bldP spid="16" grpId="0" animBg="1"/>
      <p:bldP spid="2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705</Words>
  <Application>Microsoft Office PowerPoint</Application>
  <PresentationFormat>와이드스크린</PresentationFormat>
  <Paragraphs>169</Paragraphs>
  <Slides>41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맑은 고딕</vt:lpstr>
      <vt:lpstr>Arial</vt:lpstr>
      <vt:lpstr>조선일보명조</vt:lpstr>
      <vt:lpstr>문체부 훈민정음체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dk04005@naver.com</dc:creator>
  <cp:lastModifiedBy>dk04005@naver.com</cp:lastModifiedBy>
  <cp:revision>110</cp:revision>
  <dcterms:created xsi:type="dcterms:W3CDTF">2018-12-03T10:39:51Z</dcterms:created>
  <dcterms:modified xsi:type="dcterms:W3CDTF">2018-12-05T04:31:40Z</dcterms:modified>
</cp:coreProperties>
</file>